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media/image17.JPG" ContentType="image/png"/>
  <Override PartName="/ppt/notesSlides/notesSlide14.xml" ContentType="application/vnd.openxmlformats-officedocument.presentationml.notesSlide+xml"/>
  <Override PartName="/ppt/media/image21.JPG" ContentType="image/png"/>
  <Override PartName="/ppt/notesSlides/notesSlide15.xml" ContentType="application/vnd.openxmlformats-officedocument.presentationml.notesSlide+xml"/>
  <Override PartName="/ppt/media/image22.JPG" ContentType="image/png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6"/>
  </p:notesMasterIdLst>
  <p:handoutMasterIdLst>
    <p:handoutMasterId r:id="rId27"/>
  </p:handoutMasterIdLst>
  <p:sldIdLst>
    <p:sldId id="256" r:id="rId2"/>
    <p:sldId id="308" r:id="rId3"/>
    <p:sldId id="258" r:id="rId4"/>
    <p:sldId id="263" r:id="rId5"/>
    <p:sldId id="335" r:id="rId6"/>
    <p:sldId id="326" r:id="rId7"/>
    <p:sldId id="336" r:id="rId8"/>
    <p:sldId id="337" r:id="rId9"/>
    <p:sldId id="328" r:id="rId10"/>
    <p:sldId id="287" r:id="rId11"/>
    <p:sldId id="314" r:id="rId12"/>
    <p:sldId id="329" r:id="rId13"/>
    <p:sldId id="330" r:id="rId14"/>
    <p:sldId id="333" r:id="rId15"/>
    <p:sldId id="332" r:id="rId16"/>
    <p:sldId id="331" r:id="rId17"/>
    <p:sldId id="292" r:id="rId18"/>
    <p:sldId id="338" r:id="rId19"/>
    <p:sldId id="339" r:id="rId20"/>
    <p:sldId id="297" r:id="rId21"/>
    <p:sldId id="341" r:id="rId22"/>
    <p:sldId id="302" r:id="rId23"/>
    <p:sldId id="340" r:id="rId24"/>
    <p:sldId id="283" r:id="rId25"/>
  </p:sldIdLst>
  <p:sldSz cx="12192000" cy="6858000"/>
  <p:notesSz cx="6858000" cy="9144000"/>
  <p:embeddedFontLst>
    <p:embeddedFont>
      <p:font typeface="思源黑体 CN Heavy" panose="02010600030101010101" charset="-122"/>
      <p:bold r:id="rId28"/>
    </p:embeddedFont>
    <p:embeddedFont>
      <p:font typeface="思源黑体 CN Normal" panose="02010600030101010101" charset="-122"/>
      <p:regular r:id="rId29"/>
    </p:embeddedFont>
  </p:embeddedFontLst>
  <p:custDataLst>
    <p:tags r:id="rId3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17A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472" autoAdjust="0"/>
    <p:restoredTop sz="94660" autoAdjust="0"/>
  </p:normalViewPr>
  <p:slideViewPr>
    <p:cSldViewPr snapToGrid="0">
      <p:cViewPr varScale="1">
        <p:scale>
          <a:sx n="85" d="100"/>
          <a:sy n="85" d="100"/>
        </p:scale>
        <p:origin x="614" y="5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4" d="100"/>
          <a:sy n="54" d="100"/>
        </p:scale>
        <p:origin x="1956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ags" Target="tags/tag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8F3E3C-FBCD-46C1-BA32-1D7590B6F119}" type="datetimeFigureOut">
              <a:rPr lang="zh-CN" altLang="en-US" smtClean="0"/>
              <a:t>2024/7/21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4E4A17-252F-4AA7-BDE4-ECC957CC3CE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753896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900691-BC26-4A87-A8FA-24BEF44534A5}" type="datetimeFigureOut">
              <a:rPr lang="zh-CN" altLang="en-US" smtClean="0"/>
              <a:t>2024/7/21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7384D0-E8C0-4FB2-93D8-B1A58490B2C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79471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7384D0-E8C0-4FB2-93D8-B1A58490B2C5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93554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7384D0-E8C0-4FB2-93D8-B1A58490B2C5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6151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7384D0-E8C0-4FB2-93D8-B1A58490B2C5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17727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7384D0-E8C0-4FB2-93D8-B1A58490B2C5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55137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7384D0-E8C0-4FB2-93D8-B1A58490B2C5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36029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7384D0-E8C0-4FB2-93D8-B1A58490B2C5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01857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7384D0-E8C0-4FB2-93D8-B1A58490B2C5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56124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7384D0-E8C0-4FB2-93D8-B1A58490B2C5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40588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7384D0-E8C0-4FB2-93D8-B1A58490B2C5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39789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7384D0-E8C0-4FB2-93D8-B1A58490B2C5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19517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7384D0-E8C0-4FB2-93D8-B1A58490B2C5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25538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7384D0-E8C0-4FB2-93D8-B1A58490B2C5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776582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7384D0-E8C0-4FB2-93D8-B1A58490B2C5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325845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7384D0-E8C0-4FB2-93D8-B1A58490B2C5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686265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7384D0-E8C0-4FB2-93D8-B1A58490B2C5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67096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7384D0-E8C0-4FB2-93D8-B1A58490B2C5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53321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7384D0-E8C0-4FB2-93D8-B1A58490B2C5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81080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7384D0-E8C0-4FB2-93D8-B1A58490B2C5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11591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7384D0-E8C0-4FB2-93D8-B1A58490B2C5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16348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7384D0-E8C0-4FB2-93D8-B1A58490B2C5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3599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7384D0-E8C0-4FB2-93D8-B1A58490B2C5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20300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7384D0-E8C0-4FB2-93D8-B1A58490B2C5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47396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7384D0-E8C0-4FB2-93D8-B1A58490B2C5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51615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0660039"/>
      </p:ext>
    </p:extLst>
  </p:cSld>
  <p:clrMapOvr>
    <a:masterClrMapping/>
  </p:clrMapOvr>
  <p:transition spd="slow">
    <p:push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4819846"/>
      </p:ext>
    </p:extLst>
  </p:cSld>
  <p:clrMapOvr>
    <a:masterClrMapping/>
  </p:clrMapOvr>
  <p:transition spd="slow">
    <p:push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19142297"/>
      </p:ext>
    </p:extLst>
  </p:cSld>
  <p:clrMapOvr>
    <a:masterClrMapping/>
  </p:clrMapOvr>
  <p:transition spd="slow">
    <p:push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78808909"/>
      </p:ext>
    </p:extLst>
  </p:cSld>
  <p:clrMapOvr>
    <a:masterClrMapping/>
  </p:clrMapOvr>
  <p:transition spd="slow">
    <p:push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7" name="文本占位符 14"/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4965797" y="3450544"/>
            <a:ext cx="3295650" cy="584775"/>
          </a:xfrm>
        </p:spPr>
        <p:txBody>
          <a:bodyPr wrap="none" lIns="0" rIns="0" anchor="ctr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文本样式</a:t>
            </a:r>
          </a:p>
        </p:txBody>
      </p:sp>
      <p:sp>
        <p:nvSpPr>
          <p:cNvPr id="18" name="文本占位符 16"/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4965797" y="3981585"/>
            <a:ext cx="3295650" cy="381516"/>
          </a:xfrm>
        </p:spPr>
        <p:txBody>
          <a:bodyPr wrap="none" lIns="0" rIns="0" anchor="ctr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en-US" altLang="zh-CN" dirty="0"/>
              <a:t>WENBENYANGSHI</a:t>
            </a:r>
            <a:endParaRPr lang="zh-CN" altLang="en-US" dirty="0"/>
          </a:p>
        </p:txBody>
      </p:sp>
      <p:sp>
        <p:nvSpPr>
          <p:cNvPr id="16" name="文本占位符 14"/>
          <p:cNvSpPr>
            <a:spLocks noGrp="1"/>
          </p:cNvSpPr>
          <p:nvPr>
            <p:ph type="body" sz="quarter" idx="21" hasCustomPrompt="1"/>
          </p:nvPr>
        </p:nvSpPr>
        <p:spPr>
          <a:xfrm>
            <a:off x="2893958" y="2600248"/>
            <a:ext cx="3295650" cy="584775"/>
          </a:xfrm>
        </p:spPr>
        <p:txBody>
          <a:bodyPr wrap="none" lIns="0" rIns="0" anchor="ctr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6000" baseline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defRPr>
            </a:lvl1pPr>
          </a:lstStyle>
          <a:p>
            <a:pPr lvl="0"/>
            <a:r>
              <a:rPr lang="en-US" altLang="zh-CN" dirty="0"/>
              <a:t>PART 01</a:t>
            </a:r>
            <a:endParaRPr lang="zh-CN" altLang="en-US" dirty="0"/>
          </a:p>
        </p:txBody>
      </p:sp>
      <p:sp>
        <p:nvSpPr>
          <p:cNvPr id="2" name="矩形 1"/>
          <p:cNvSpPr/>
          <p:nvPr userDrawn="1"/>
        </p:nvSpPr>
        <p:spPr>
          <a:xfrm>
            <a:off x="0" y="2467427"/>
            <a:ext cx="2685143" cy="838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 userDrawn="1"/>
        </p:nvSpPr>
        <p:spPr>
          <a:xfrm>
            <a:off x="0" y="3495273"/>
            <a:ext cx="4775200" cy="838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149822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p">
        <p:tmplLst>
          <p:tmpl lvl="1">
            <p:tnLst>
              <p:par>
                <p:cTn presetID="2" presetClass="entr" presetSubtype="2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2" presetClass="entr" presetSubtype="2" fill="hold" nodeType="withEffect">
                  <p:stCondLst>
                    <p:cond delay="3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" grpId="0" animBg="1"/>
      <p:bldP spid="10" grpId="0" animBg="1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96000" y="377511"/>
            <a:ext cx="3960000" cy="425822"/>
          </a:xfrm>
        </p:spPr>
        <p:txBody>
          <a:bodyPr wrap="square" lIns="0" tIns="46800" rIns="0">
            <a:spAutoFit/>
          </a:bodyPr>
          <a:lstStyle>
            <a:lvl1pPr algn="l">
              <a:defRPr sz="2400" b="0">
                <a:solidFill>
                  <a:schemeClr val="accent1"/>
                </a:solidFill>
                <a:latin typeface="+mn-ea"/>
                <a:ea typeface="+mn-ea"/>
              </a:defRPr>
            </a:lvl1pPr>
          </a:lstStyle>
          <a:p>
            <a:r>
              <a:rPr lang="zh-CN" altLang="en-US" dirty="0"/>
              <a:t>在此输入标题</a:t>
            </a: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696000" y="774187"/>
            <a:ext cx="3960000" cy="286232"/>
          </a:xfrm>
        </p:spPr>
        <p:txBody>
          <a:bodyPr wrap="square" lIns="0" rIns="0" anchor="ctr" anchorCtr="0">
            <a:spAutoFit/>
          </a:bodyPr>
          <a:lstStyle>
            <a:lvl1pPr marL="0" indent="0" algn="l">
              <a:buNone/>
              <a:defRPr sz="14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en-US" altLang="zh-CN" dirty="0"/>
              <a:t>YOUR TITLE IN HERE</a:t>
            </a:r>
            <a:endParaRPr lang="zh-CN" altLang="en-US" dirty="0"/>
          </a:p>
        </p:txBody>
      </p:sp>
      <p:sp>
        <p:nvSpPr>
          <p:cNvPr id="3" name="文本框 2"/>
          <p:cNvSpPr txBox="1"/>
          <p:nvPr userDrawn="1"/>
        </p:nvSpPr>
        <p:spPr>
          <a:xfrm>
            <a:off x="9624337" y="349811"/>
            <a:ext cx="1871663" cy="30777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PAGE </a:t>
            </a:r>
            <a:fld id="{938324FC-C370-4E80-AA9F-F3A32BD4C644}" type="slidenum">
              <a:rPr lang="en-US" altLang="zh-CN" sz="140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pPr algn="r"/>
              <a:t>‹#›</a:t>
            </a:fld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9816838"/>
      </p:ext>
    </p:extLst>
  </p:cSld>
  <p:clrMapOvr>
    <a:masterClrMapping/>
  </p:clrMapOvr>
  <p:transition spd="slow">
    <p:push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96000" y="377511"/>
            <a:ext cx="3960000" cy="425822"/>
          </a:xfrm>
        </p:spPr>
        <p:txBody>
          <a:bodyPr wrap="square" lIns="0" tIns="46800" rIns="0">
            <a:spAutoFit/>
          </a:bodyPr>
          <a:lstStyle>
            <a:lvl1pPr algn="l">
              <a:defRPr sz="2400" b="0">
                <a:solidFill>
                  <a:schemeClr val="accent1"/>
                </a:solidFill>
                <a:latin typeface="+mn-ea"/>
                <a:ea typeface="+mn-ea"/>
              </a:defRPr>
            </a:lvl1pPr>
          </a:lstStyle>
          <a:p>
            <a:r>
              <a:rPr lang="zh-CN" altLang="en-US" dirty="0"/>
              <a:t>在此输入标题</a:t>
            </a: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696000" y="774187"/>
            <a:ext cx="3960000" cy="286232"/>
          </a:xfrm>
        </p:spPr>
        <p:txBody>
          <a:bodyPr wrap="square" lIns="0" rIns="0" anchor="ctr" anchorCtr="0">
            <a:spAutoFit/>
          </a:bodyPr>
          <a:lstStyle>
            <a:lvl1pPr marL="0" indent="0" algn="l">
              <a:buNone/>
              <a:defRPr sz="14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en-US" altLang="zh-CN" dirty="0"/>
              <a:t>YOUR TITLE IN HERE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25944193"/>
      </p:ext>
    </p:extLst>
  </p:cSld>
  <p:clrMapOvr>
    <a:masterClrMapping/>
  </p:clrMapOvr>
  <p:transition spd="slow">
    <p:push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116000" y="377511"/>
            <a:ext cx="3960000" cy="425822"/>
          </a:xfrm>
        </p:spPr>
        <p:txBody>
          <a:bodyPr wrap="square" lIns="0" tIns="46800" rIns="0">
            <a:spAutoFit/>
          </a:bodyPr>
          <a:lstStyle>
            <a:lvl1pPr algn="ctr">
              <a:defRPr sz="2400" b="0">
                <a:solidFill>
                  <a:schemeClr val="accent1"/>
                </a:solidFill>
                <a:latin typeface="+mn-ea"/>
                <a:ea typeface="+mn-ea"/>
              </a:defRPr>
            </a:lvl1pPr>
          </a:lstStyle>
          <a:p>
            <a:r>
              <a:rPr lang="zh-CN" altLang="en-US" dirty="0"/>
              <a:t>在此输入标题</a:t>
            </a: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4116000" y="774187"/>
            <a:ext cx="3960000" cy="286232"/>
          </a:xfrm>
        </p:spPr>
        <p:txBody>
          <a:bodyPr wrap="square" lIns="0" rIns="0" anchor="ctr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en-US" altLang="zh-CN" dirty="0"/>
              <a:t>YOUR TITLE IN HERE</a:t>
            </a:r>
            <a:endParaRPr lang="zh-CN" altLang="en-US" dirty="0"/>
          </a:p>
        </p:txBody>
      </p:sp>
      <p:sp>
        <p:nvSpPr>
          <p:cNvPr id="4" name="文本框 3"/>
          <p:cNvSpPr txBox="1"/>
          <p:nvPr userDrawn="1"/>
        </p:nvSpPr>
        <p:spPr>
          <a:xfrm>
            <a:off x="9624337" y="349811"/>
            <a:ext cx="1871663" cy="30777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PAGE </a:t>
            </a:r>
            <a:fld id="{938324FC-C370-4E80-AA9F-F3A32BD4C644}" type="slidenum">
              <a:rPr lang="en-US" altLang="zh-CN" sz="140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pPr algn="r"/>
              <a:t>‹#›</a:t>
            </a:fld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1840383"/>
      </p:ext>
    </p:extLst>
  </p:cSld>
  <p:clrMapOvr>
    <a:masterClrMapping/>
  </p:clrMapOvr>
  <p:transition spd="slow">
    <p:push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116000" y="377511"/>
            <a:ext cx="3960000" cy="425822"/>
          </a:xfrm>
        </p:spPr>
        <p:txBody>
          <a:bodyPr wrap="square" lIns="0" tIns="46800" rIns="0">
            <a:spAutoFit/>
          </a:bodyPr>
          <a:lstStyle>
            <a:lvl1pPr algn="ctr">
              <a:defRPr sz="2400" b="0">
                <a:solidFill>
                  <a:schemeClr val="accent1"/>
                </a:solidFill>
                <a:latin typeface="+mn-ea"/>
                <a:ea typeface="+mn-ea"/>
              </a:defRPr>
            </a:lvl1pPr>
          </a:lstStyle>
          <a:p>
            <a:r>
              <a:rPr lang="zh-CN" altLang="en-US" dirty="0"/>
              <a:t>在此输入标题</a:t>
            </a: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4116000" y="774187"/>
            <a:ext cx="3960000" cy="286232"/>
          </a:xfrm>
        </p:spPr>
        <p:txBody>
          <a:bodyPr wrap="square" lIns="0" rIns="0" anchor="ctr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en-US" altLang="zh-CN" dirty="0"/>
              <a:t>YOUR TITLE IN HERE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78674445"/>
      </p:ext>
    </p:extLst>
  </p:cSld>
  <p:clrMapOvr>
    <a:masterClrMapping/>
  </p:clrMapOvr>
  <p:transition spd="slow">
    <p:push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7536000" y="377511"/>
            <a:ext cx="3960000" cy="425822"/>
          </a:xfrm>
        </p:spPr>
        <p:txBody>
          <a:bodyPr wrap="square" lIns="0" tIns="46800" rIns="0">
            <a:spAutoFit/>
          </a:bodyPr>
          <a:lstStyle>
            <a:lvl1pPr algn="r">
              <a:defRPr sz="2400" b="0">
                <a:solidFill>
                  <a:schemeClr val="accent1"/>
                </a:solidFill>
                <a:latin typeface="+mn-ea"/>
                <a:ea typeface="+mn-ea"/>
              </a:defRPr>
            </a:lvl1pPr>
          </a:lstStyle>
          <a:p>
            <a:r>
              <a:rPr lang="zh-CN" altLang="en-US" dirty="0"/>
              <a:t>在此输入标题</a:t>
            </a: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7536000" y="774187"/>
            <a:ext cx="3960000" cy="286232"/>
          </a:xfrm>
        </p:spPr>
        <p:txBody>
          <a:bodyPr wrap="square" lIns="0" rIns="0" anchor="ctr" anchorCtr="0">
            <a:spAutoFit/>
          </a:bodyPr>
          <a:lstStyle>
            <a:lvl1pPr marL="0" indent="0" algn="r">
              <a:buNone/>
              <a:defRPr sz="14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en-US" altLang="zh-CN" dirty="0"/>
              <a:t>YOUR TITLE IN HERE</a:t>
            </a:r>
            <a:endParaRPr lang="zh-CN" altLang="en-US" dirty="0"/>
          </a:p>
        </p:txBody>
      </p:sp>
      <p:sp>
        <p:nvSpPr>
          <p:cNvPr id="3" name="文本框 2"/>
          <p:cNvSpPr txBox="1"/>
          <p:nvPr userDrawn="1"/>
        </p:nvSpPr>
        <p:spPr>
          <a:xfrm>
            <a:off x="696000" y="349811"/>
            <a:ext cx="1871663" cy="30777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l"/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PAGE </a:t>
            </a:r>
            <a:fld id="{938324FC-C370-4E80-AA9F-F3A32BD4C644}" type="slidenum">
              <a:rPr lang="en-US" altLang="zh-CN" sz="140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pPr algn="l"/>
              <a:t>‹#›</a:t>
            </a:fld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4182136"/>
      </p:ext>
    </p:extLst>
  </p:cSld>
  <p:clrMapOvr>
    <a:masterClrMapping/>
  </p:clrMapOvr>
  <p:transition spd="slow">
    <p:push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7536000" y="377511"/>
            <a:ext cx="3960000" cy="425822"/>
          </a:xfrm>
        </p:spPr>
        <p:txBody>
          <a:bodyPr wrap="square" lIns="0" tIns="46800" rIns="0">
            <a:spAutoFit/>
          </a:bodyPr>
          <a:lstStyle>
            <a:lvl1pPr algn="r">
              <a:defRPr sz="2400" b="0">
                <a:solidFill>
                  <a:schemeClr val="accent1"/>
                </a:solidFill>
                <a:latin typeface="+mn-ea"/>
                <a:ea typeface="+mn-ea"/>
              </a:defRPr>
            </a:lvl1pPr>
          </a:lstStyle>
          <a:p>
            <a:r>
              <a:rPr lang="zh-CN" altLang="en-US" dirty="0"/>
              <a:t>在此输入标题</a:t>
            </a: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7536000" y="774187"/>
            <a:ext cx="3960000" cy="286232"/>
          </a:xfrm>
        </p:spPr>
        <p:txBody>
          <a:bodyPr wrap="square" lIns="0" rIns="0" anchor="ctr" anchorCtr="0">
            <a:spAutoFit/>
          </a:bodyPr>
          <a:lstStyle>
            <a:lvl1pPr marL="0" indent="0" algn="r">
              <a:buNone/>
              <a:defRPr sz="14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en-US" altLang="zh-CN" dirty="0"/>
              <a:t>YOUR TITLE IN HERE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59395234"/>
      </p:ext>
    </p:extLst>
  </p:cSld>
  <p:clrMapOvr>
    <a:masterClrMapping/>
  </p:clrMapOvr>
  <p:transition spd="slow">
    <p:push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A47D22-9896-4CDC-AC41-67924EE0DE7C}" type="datetimeFigureOut">
              <a:rPr lang="zh-CN" altLang="en-US" smtClean="0"/>
              <a:t>2024/7/21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44B3FB-6FDD-43B6-ACB1-4F3BF8EFAC8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7817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53" r:id="rId10"/>
    <p:sldLayoutId id="2147483654" r:id="rId11"/>
  </p:sldLayoutIdLst>
  <p:transition spd="slow">
    <p:push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.JP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JP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8000/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矩形 1"/>
          <p:cNvSpPr/>
          <p:nvPr/>
        </p:nvSpPr>
        <p:spPr>
          <a:xfrm>
            <a:off x="4194631" y="1"/>
            <a:ext cx="838575" cy="20740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 useBgFill="1">
        <p:nvSpPr>
          <p:cNvPr id="7" name="矩形 6"/>
          <p:cNvSpPr/>
          <p:nvPr/>
        </p:nvSpPr>
        <p:spPr>
          <a:xfrm>
            <a:off x="5182687" y="0"/>
            <a:ext cx="838575" cy="29464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 useBgFill="1">
        <p:nvSpPr>
          <p:cNvPr id="9" name="矩形 8"/>
          <p:cNvSpPr/>
          <p:nvPr/>
        </p:nvSpPr>
        <p:spPr>
          <a:xfrm>
            <a:off x="6170744" y="0"/>
            <a:ext cx="838575" cy="176836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 useBgFill="1">
        <p:nvSpPr>
          <p:cNvPr id="11" name="矩形 10"/>
          <p:cNvSpPr/>
          <p:nvPr/>
        </p:nvSpPr>
        <p:spPr>
          <a:xfrm>
            <a:off x="7158800" y="0"/>
            <a:ext cx="838575" cy="227729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667657" y="3356358"/>
            <a:ext cx="10856686" cy="120032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zh-CN" altLang="en-US" sz="7200" dirty="0">
                <a:blipFill>
                  <a:blip r:embed="rId3"/>
                  <a:stretch>
                    <a:fillRect/>
                  </a:stretch>
                </a:blip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音乐数据处理与分析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667657" y="4556687"/>
            <a:ext cx="10856686" cy="40011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ea"/>
              </a:rPr>
              <a:t>大数据综合实验课程设计</a:t>
            </a:r>
          </a:p>
        </p:txBody>
      </p:sp>
      <p:cxnSp>
        <p:nvCxnSpPr>
          <p:cNvPr id="17" name="直接连接符 16"/>
          <p:cNvCxnSpPr/>
          <p:nvPr/>
        </p:nvCxnSpPr>
        <p:spPr>
          <a:xfrm>
            <a:off x="5601972" y="5399314"/>
            <a:ext cx="98805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408479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950"/>
                            </p:stCondLst>
                            <p:childTnLst>
                              <p:par>
                                <p:cTn id="18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 tmFilter="0,0; .5, 1; 1, 1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85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350"/>
                            </p:stCondLst>
                            <p:childTnLst>
                              <p:par>
                                <p:cTn id="30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  <p:bldP spid="9" grpId="0" animBg="1"/>
      <p:bldP spid="11" grpId="0" animBg="1"/>
      <p:bldP spid="14" grpId="0"/>
      <p:bldP spid="1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占位符 17"/>
          <p:cNvSpPr>
            <a:spLocks noGrp="1"/>
          </p:cNvSpPr>
          <p:nvPr>
            <p:ph type="body" sz="quarter" idx="20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音乐数据特征分析</a:t>
            </a: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zh-CN" dirty="0"/>
              <a:t>PART 02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97949905"/>
      </p:ext>
    </p:extLst>
  </p:cSld>
  <p:clrMapOvr>
    <a:masterClrMapping/>
  </p:clrMapOvr>
  <p:transition spd="slow">
    <p:push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0"/>
            <a:ext cx="4332158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720158" y="889016"/>
            <a:ext cx="4093142" cy="548757"/>
          </a:xfrm>
        </p:spPr>
        <p:txBody>
          <a:bodyPr/>
          <a:lstStyle/>
          <a:p>
            <a:r>
              <a:rPr lang="zh-CN" altLang="en-US" dirty="0"/>
              <a:t>任务步骤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696000" y="1661581"/>
            <a:ext cx="98805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759536" y="2536231"/>
            <a:ext cx="2525208" cy="9927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5000"/>
              </a:lnSpc>
              <a:spcBef>
                <a:spcPts val="600"/>
              </a:spcBef>
            </a:pPr>
            <a:r>
              <a:rPr lang="zh-CN" altLang="en-US" sz="1600" dirty="0">
                <a:solidFill>
                  <a:schemeClr val="accent1"/>
                </a:solidFill>
                <a:cs typeface="+mn-ea"/>
                <a:sym typeface="+mn-lt"/>
              </a:rPr>
              <a:t>根据处理好的数据，对音乐数据的各项特征进行分析，发挥大数据的价值。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5028158" y="1163394"/>
            <a:ext cx="6467842" cy="5909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342900" indent="-342900">
              <a:lnSpc>
                <a:spcPct val="125000"/>
              </a:lnSpc>
              <a:spcBef>
                <a:spcPts val="600"/>
              </a:spcBef>
              <a:buFont typeface="Wingdings" panose="05000000000000000000" pitchFamily="2" charset="2"/>
              <a:buChar char="n"/>
            </a:pPr>
            <a:r>
              <a:rPr lang="zh-CN" altLang="en-US" sz="2800" b="1" dirty="0">
                <a:solidFill>
                  <a:schemeClr val="accent1"/>
                </a:solidFill>
                <a:cs typeface="+mn-ea"/>
                <a:sym typeface="+mn-lt"/>
              </a:rPr>
              <a:t>流行度分析</a:t>
            </a:r>
            <a:endParaRPr lang="en-US" altLang="zh-CN" sz="2800" b="1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028158" y="2003018"/>
            <a:ext cx="6467842" cy="5909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342900" indent="-342900">
              <a:lnSpc>
                <a:spcPct val="125000"/>
              </a:lnSpc>
              <a:spcBef>
                <a:spcPts val="600"/>
              </a:spcBef>
              <a:buFont typeface="Wingdings" panose="05000000000000000000" pitchFamily="2" charset="2"/>
              <a:buChar char="n"/>
            </a:pPr>
            <a:r>
              <a:rPr lang="zh-CN" altLang="en-US" sz="2800" b="1" dirty="0">
                <a:solidFill>
                  <a:schemeClr val="accent1"/>
                </a:solidFill>
                <a:cs typeface="+mn-ea"/>
                <a:sym typeface="+mn-lt"/>
              </a:rPr>
              <a:t>用户喜好分析</a:t>
            </a:r>
            <a:endParaRPr lang="en-US" altLang="zh-CN" sz="2800" b="1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028158" y="2918971"/>
            <a:ext cx="6467842" cy="5909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342900" indent="-342900">
              <a:lnSpc>
                <a:spcPct val="125000"/>
              </a:lnSpc>
              <a:spcBef>
                <a:spcPts val="600"/>
              </a:spcBef>
              <a:buFont typeface="Wingdings" panose="05000000000000000000" pitchFamily="2" charset="2"/>
              <a:buChar char="n"/>
            </a:pPr>
            <a:r>
              <a:rPr lang="zh-CN" altLang="en-US" sz="2800" b="1" dirty="0">
                <a:solidFill>
                  <a:schemeClr val="accent1"/>
                </a:solidFill>
                <a:cs typeface="+mn-ea"/>
                <a:sym typeface="+mn-lt"/>
              </a:rPr>
              <a:t>歌曲时长分布</a:t>
            </a:r>
            <a:endParaRPr lang="zh-CN" altLang="en-US" sz="2800" dirty="0">
              <a:cs typeface="+mn-ea"/>
              <a:sym typeface="+mn-lt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5028158" y="3834924"/>
            <a:ext cx="6467842" cy="5909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342900" indent="-342900">
              <a:lnSpc>
                <a:spcPct val="125000"/>
              </a:lnSpc>
              <a:spcBef>
                <a:spcPts val="600"/>
              </a:spcBef>
              <a:buFont typeface="Wingdings" panose="05000000000000000000" pitchFamily="2" charset="2"/>
              <a:buChar char="n"/>
            </a:pPr>
            <a:r>
              <a:rPr lang="zh-CN" altLang="en-US" sz="2800" b="1" dirty="0">
                <a:solidFill>
                  <a:schemeClr val="accent1"/>
                </a:solidFill>
                <a:cs typeface="+mn-ea"/>
                <a:sym typeface="+mn-lt"/>
              </a:rPr>
              <a:t>歌词词频分析</a:t>
            </a:r>
            <a:endParaRPr lang="en-US" altLang="zh-CN" sz="2800" b="1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88B6C6B0-CA7B-E11D-66AC-37F75BC6F7E6}"/>
              </a:ext>
            </a:extLst>
          </p:cNvPr>
          <p:cNvSpPr txBox="1"/>
          <p:nvPr/>
        </p:nvSpPr>
        <p:spPr>
          <a:xfrm>
            <a:off x="5028158" y="4750877"/>
            <a:ext cx="6467842" cy="5909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342900" indent="-342900">
              <a:lnSpc>
                <a:spcPct val="125000"/>
              </a:lnSpc>
              <a:spcBef>
                <a:spcPts val="600"/>
              </a:spcBef>
              <a:buFont typeface="Wingdings" panose="05000000000000000000" pitchFamily="2" charset="2"/>
              <a:buChar char="n"/>
            </a:pPr>
            <a:r>
              <a:rPr lang="zh-CN" altLang="en-US" sz="2800" b="1" dirty="0">
                <a:solidFill>
                  <a:schemeClr val="accent1"/>
                </a:solidFill>
                <a:cs typeface="+mn-ea"/>
                <a:sym typeface="+mn-lt"/>
              </a:rPr>
              <a:t>流派信息挖掘</a:t>
            </a:r>
            <a:endParaRPr lang="en-US" altLang="zh-CN" sz="2800" b="1" dirty="0">
              <a:solidFill>
                <a:schemeClr val="accent1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4873176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6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635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21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785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27" grpId="0"/>
      <p:bldP spid="1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E83B4239-F266-F208-2A25-E6555AF1E6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8805" y="1524524"/>
            <a:ext cx="6027942" cy="2789162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7C6094A9-7285-3027-968D-CC4C2C24C7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8805" y="3903943"/>
            <a:ext cx="5869662" cy="2720795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0" y="0"/>
            <a:ext cx="12192000" cy="127725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流行度分析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152399" y="3847643"/>
            <a:ext cx="3200399" cy="2785428"/>
            <a:chOff x="6186439" y="2003253"/>
            <a:chExt cx="2471892" cy="1981870"/>
          </a:xfrm>
        </p:grpSpPr>
        <p:sp>
          <p:nvSpPr>
            <p:cNvPr id="5" name="文本框 4"/>
            <p:cNvSpPr txBox="1"/>
            <p:nvPr/>
          </p:nvSpPr>
          <p:spPr>
            <a:xfrm>
              <a:off x="6716765" y="2043311"/>
              <a:ext cx="1941566" cy="262785"/>
            </a:xfrm>
            <a:prstGeom prst="rect">
              <a:avLst/>
            </a:prstGeom>
            <a:noFill/>
          </p:spPr>
          <p:txBody>
            <a:bodyPr wrap="square" lIns="0" rIns="0" rtlCol="0" anchor="ctr" anchorCtr="0">
              <a:spAutoFit/>
            </a:bodyPr>
            <a:lstStyle/>
            <a:p>
              <a:r>
                <a:rPr lang="zh-CN" altLang="en-US" dirty="0">
                  <a:solidFill>
                    <a:schemeClr val="accent1"/>
                  </a:solidFill>
                  <a:cs typeface="+mn-ea"/>
                  <a:sym typeface="+mn-lt"/>
                </a:rPr>
                <a:t>任务实现</a:t>
              </a:r>
            </a:p>
          </p:txBody>
        </p:sp>
        <p:sp>
          <p:nvSpPr>
            <p:cNvPr id="6" name="矩形: 圆角 9"/>
            <p:cNvSpPr/>
            <p:nvPr/>
          </p:nvSpPr>
          <p:spPr>
            <a:xfrm>
              <a:off x="6186439" y="2003253"/>
              <a:ext cx="425380" cy="3315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zh-CN" dirty="0">
                  <a:cs typeface="+mn-ea"/>
                  <a:sym typeface="+mn-lt"/>
                </a:rPr>
                <a:t>02</a:t>
              </a:r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6186439" y="2369955"/>
              <a:ext cx="2471892" cy="1615168"/>
            </a:xfrm>
            <a:prstGeom prst="rect">
              <a:avLst/>
            </a:prstGeom>
          </p:spPr>
          <p:txBody>
            <a:bodyPr wrap="square" lIns="0" rIns="0" anchor="ctr" anchorCtr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600" dirty="0">
                  <a:cs typeface="+mn-ea"/>
                  <a:sym typeface="+mn-lt"/>
                </a:rPr>
                <a:t>1.</a:t>
              </a:r>
              <a:r>
                <a:rPr lang="zh-CN" altLang="en-US" sz="1600" dirty="0">
                  <a:cs typeface="+mn-ea"/>
                  <a:sym typeface="+mn-lt"/>
                </a:rPr>
                <a:t>汇总：首先以</a:t>
              </a:r>
              <a:r>
                <a:rPr lang="en-US" altLang="zh-CN" sz="1600" dirty="0" err="1">
                  <a:cs typeface="+mn-ea"/>
                  <a:sym typeface="+mn-lt"/>
                </a:rPr>
                <a:t>songid</a:t>
              </a:r>
              <a:r>
                <a:rPr lang="zh-CN" altLang="en-US" sz="1600" dirty="0">
                  <a:cs typeface="+mn-ea"/>
                  <a:sym typeface="+mn-lt"/>
                </a:rPr>
                <a:t>为</a:t>
              </a:r>
              <a:r>
                <a:rPr lang="en-US" altLang="zh-CN" sz="1600" dirty="0">
                  <a:cs typeface="+mn-ea"/>
                  <a:sym typeface="+mn-lt"/>
                </a:rPr>
                <a:t>key</a:t>
              </a:r>
              <a:r>
                <a:rPr lang="zh-CN" altLang="en-US" sz="1600" dirty="0">
                  <a:cs typeface="+mn-ea"/>
                  <a:sym typeface="+mn-lt"/>
                </a:rPr>
                <a:t>，统计所有歌曲的播放次数。</a:t>
              </a:r>
              <a:endParaRPr lang="en-US" altLang="zh-CN" sz="1600" dirty="0">
                <a:cs typeface="+mn-ea"/>
                <a:sym typeface="+mn-lt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1600" dirty="0">
                  <a:cs typeface="+mn-ea"/>
                  <a:sym typeface="+mn-lt"/>
                </a:rPr>
                <a:t>2.</a:t>
              </a:r>
              <a:r>
                <a:rPr lang="zh-CN" altLang="en-US" sz="1600" dirty="0">
                  <a:cs typeface="+mn-ea"/>
                  <a:sym typeface="+mn-lt"/>
                </a:rPr>
                <a:t>排序：将</a:t>
              </a:r>
              <a:r>
                <a:rPr lang="en-US" altLang="zh-CN" sz="1600" dirty="0" err="1">
                  <a:cs typeface="+mn-ea"/>
                  <a:sym typeface="+mn-lt"/>
                </a:rPr>
                <a:t>songid</a:t>
              </a:r>
              <a:r>
                <a:rPr lang="zh-CN" altLang="en-US" sz="1600" dirty="0">
                  <a:cs typeface="+mn-ea"/>
                  <a:sym typeface="+mn-lt"/>
                </a:rPr>
                <a:t>和</a:t>
              </a:r>
              <a:r>
                <a:rPr lang="en-US" altLang="zh-CN" sz="1600" dirty="0">
                  <a:cs typeface="+mn-ea"/>
                  <a:sym typeface="+mn-lt"/>
                </a:rPr>
                <a:t>title</a:t>
              </a:r>
              <a:r>
                <a:rPr lang="zh-CN" altLang="en-US" sz="1600" dirty="0">
                  <a:cs typeface="+mn-ea"/>
                  <a:sym typeface="+mn-lt"/>
                </a:rPr>
                <a:t>对应，将信息读到表中再放入优先级队列中自动排序，写出</a:t>
              </a:r>
              <a:r>
                <a:rPr lang="en-US" altLang="zh-CN" sz="1600" dirty="0">
                  <a:cs typeface="+mn-ea"/>
                  <a:sym typeface="+mn-lt"/>
                </a:rPr>
                <a:t>top10</a:t>
              </a:r>
              <a:r>
                <a:rPr lang="zh-CN" altLang="en-US" sz="1600" dirty="0">
                  <a:cs typeface="+mn-ea"/>
                  <a:sym typeface="+mn-lt"/>
                </a:rPr>
                <a:t>的歌曲及播放次数。</a:t>
              </a:r>
            </a:p>
          </p:txBody>
        </p: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9F6E9905-988C-6B57-1D50-B179F024C4E5}"/>
              </a:ext>
            </a:extLst>
          </p:cNvPr>
          <p:cNvGrpSpPr/>
          <p:nvPr/>
        </p:nvGrpSpPr>
        <p:grpSpPr>
          <a:xfrm>
            <a:off x="152399" y="1391230"/>
            <a:ext cx="3076575" cy="2148436"/>
            <a:chOff x="6186439" y="1990038"/>
            <a:chExt cx="2471892" cy="1528642"/>
          </a:xfrm>
        </p:grpSpPr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BEB0B693-FAA2-B51B-1A0B-FCAF6A822A74}"/>
                </a:ext>
              </a:extLst>
            </p:cNvPr>
            <p:cNvSpPr txBox="1"/>
            <p:nvPr/>
          </p:nvSpPr>
          <p:spPr>
            <a:xfrm>
              <a:off x="6716765" y="1990038"/>
              <a:ext cx="1941566" cy="369332"/>
            </a:xfrm>
            <a:prstGeom prst="rect">
              <a:avLst/>
            </a:prstGeom>
            <a:noFill/>
          </p:spPr>
          <p:txBody>
            <a:bodyPr wrap="square" lIns="0" rIns="0" rtlCol="0" anchor="ctr" anchorCtr="0">
              <a:spAutoFit/>
            </a:bodyPr>
            <a:lstStyle/>
            <a:p>
              <a:r>
                <a:rPr lang="zh-CN" altLang="en-US" dirty="0">
                  <a:solidFill>
                    <a:schemeClr val="accent1"/>
                  </a:solidFill>
                  <a:cs typeface="+mn-ea"/>
                  <a:sym typeface="+mn-lt"/>
                </a:rPr>
                <a:t>任务分析</a:t>
              </a:r>
            </a:p>
          </p:txBody>
        </p:sp>
        <p:sp>
          <p:nvSpPr>
            <p:cNvPr id="33" name="矩形: 圆角 9">
              <a:extLst>
                <a:ext uri="{FF2B5EF4-FFF2-40B4-BE49-F238E27FC236}">
                  <a16:creationId xmlns:a16="http://schemas.microsoft.com/office/drawing/2014/main" id="{AF962834-052D-E484-F60C-D217044A16E3}"/>
                </a:ext>
              </a:extLst>
            </p:cNvPr>
            <p:cNvSpPr/>
            <p:nvPr/>
          </p:nvSpPr>
          <p:spPr>
            <a:xfrm>
              <a:off x="6186439" y="2003253"/>
              <a:ext cx="425380" cy="3315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zh-CN" dirty="0">
                  <a:cs typeface="+mn-ea"/>
                  <a:sym typeface="+mn-lt"/>
                </a:rPr>
                <a:t>01</a:t>
              </a:r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D633D53F-AB90-767A-A084-AA4100A85E96}"/>
                </a:ext>
              </a:extLst>
            </p:cNvPr>
            <p:cNvSpPr/>
            <p:nvPr/>
          </p:nvSpPr>
          <p:spPr>
            <a:xfrm>
              <a:off x="6186439" y="2415942"/>
              <a:ext cx="2471892" cy="1102738"/>
            </a:xfrm>
            <a:prstGeom prst="rect">
              <a:avLst/>
            </a:prstGeom>
          </p:spPr>
          <p:txBody>
            <a:bodyPr wrap="square" lIns="0" rIns="0" anchor="ctr" anchorCtr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600" dirty="0">
                  <a:cs typeface="+mn-ea"/>
                  <a:sym typeface="+mn-lt"/>
                </a:rPr>
                <a:t>1.</a:t>
              </a:r>
              <a:r>
                <a:rPr lang="zh-CN" altLang="en-US" sz="1600" dirty="0">
                  <a:cs typeface="+mn-ea"/>
                  <a:sym typeface="+mn-lt"/>
                </a:rPr>
                <a:t>输入：使用</a:t>
              </a:r>
              <a:r>
                <a:rPr lang="en-US" altLang="zh-CN" sz="1600" dirty="0">
                  <a:cs typeface="+mn-ea"/>
                  <a:sym typeface="+mn-lt"/>
                </a:rPr>
                <a:t>users.txt</a:t>
              </a:r>
              <a:r>
                <a:rPr lang="zh-CN" altLang="en-US" sz="1600" dirty="0">
                  <a:cs typeface="+mn-ea"/>
                  <a:sym typeface="+mn-lt"/>
                </a:rPr>
                <a:t>，格式为</a:t>
              </a:r>
              <a:r>
                <a:rPr lang="en-US" altLang="zh-CN" sz="1600" dirty="0" err="1">
                  <a:cs typeface="+mn-ea"/>
                  <a:sym typeface="+mn-lt"/>
                </a:rPr>
                <a:t>user_id,song_id,play_count</a:t>
              </a:r>
              <a:r>
                <a:rPr lang="zh-CN" altLang="en-US" sz="1600" dirty="0">
                  <a:cs typeface="+mn-ea"/>
                  <a:sym typeface="+mn-lt"/>
                </a:rPr>
                <a:t>。</a:t>
              </a:r>
              <a:endParaRPr lang="en-US" altLang="zh-CN" sz="1600" dirty="0">
                <a:cs typeface="+mn-ea"/>
                <a:sym typeface="+mn-lt"/>
              </a:endParaRPr>
            </a:p>
            <a:p>
              <a:pPr>
                <a:lnSpc>
                  <a:spcPct val="120000"/>
                </a:lnSpc>
              </a:pPr>
              <a:endParaRPr lang="zh-CN" altLang="en-US" sz="1600" dirty="0">
                <a:cs typeface="+mn-ea"/>
                <a:sym typeface="+mn-lt"/>
              </a:endParaRPr>
            </a:p>
            <a:p>
              <a:pPr>
                <a:lnSpc>
                  <a:spcPct val="120000"/>
                </a:lnSpc>
              </a:pPr>
              <a:r>
                <a:rPr lang="en-US" altLang="zh-CN" sz="1600" dirty="0">
                  <a:cs typeface="+mn-ea"/>
                  <a:sym typeface="+mn-lt"/>
                </a:rPr>
                <a:t>2.</a:t>
              </a:r>
              <a:r>
                <a:rPr lang="zh-CN" altLang="en-US" sz="1600" dirty="0">
                  <a:cs typeface="+mn-ea"/>
                  <a:sym typeface="+mn-lt"/>
                </a:rPr>
                <a:t>输出：流行度</a:t>
              </a:r>
              <a:r>
                <a:rPr lang="en-US" altLang="zh-CN" sz="1600" dirty="0">
                  <a:cs typeface="+mn-ea"/>
                  <a:sym typeface="+mn-lt"/>
                </a:rPr>
                <a:t>top10</a:t>
              </a:r>
              <a:r>
                <a:rPr lang="zh-CN" altLang="en-US" sz="1600" dirty="0">
                  <a:cs typeface="+mn-ea"/>
                  <a:sym typeface="+mn-lt"/>
                </a:rPr>
                <a:t>的歌曲，格式为歌名，播放次数。</a:t>
              </a:r>
            </a:p>
          </p:txBody>
        </p:sp>
      </p:grpSp>
      <p:pic>
        <p:nvPicPr>
          <p:cNvPr id="9" name="图片 8">
            <a:extLst>
              <a:ext uri="{FF2B5EF4-FFF2-40B4-BE49-F238E27FC236}">
                <a16:creationId xmlns:a16="http://schemas.microsoft.com/office/drawing/2014/main" id="{2750F3B8-D880-EB56-0C7F-22081C8870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55096" y="2956024"/>
            <a:ext cx="3284505" cy="1783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88556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2000" cy="127725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用户喜好分析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152399" y="3132568"/>
            <a:ext cx="3963601" cy="2819893"/>
            <a:chOff x="6186439" y="2018578"/>
            <a:chExt cx="2471892" cy="1073754"/>
          </a:xfrm>
        </p:grpSpPr>
        <p:sp>
          <p:nvSpPr>
            <p:cNvPr id="5" name="文本框 4"/>
            <p:cNvSpPr txBox="1"/>
            <p:nvPr/>
          </p:nvSpPr>
          <p:spPr>
            <a:xfrm>
              <a:off x="6633716" y="2018578"/>
              <a:ext cx="1941566" cy="262785"/>
            </a:xfrm>
            <a:prstGeom prst="rect">
              <a:avLst/>
            </a:prstGeom>
            <a:noFill/>
          </p:spPr>
          <p:txBody>
            <a:bodyPr wrap="square" lIns="0" rIns="0" rtlCol="0" anchor="ctr" anchorCtr="0">
              <a:spAutoFit/>
            </a:bodyPr>
            <a:lstStyle/>
            <a:p>
              <a:r>
                <a:rPr lang="zh-CN" altLang="en-US" dirty="0">
                  <a:solidFill>
                    <a:schemeClr val="accent1"/>
                  </a:solidFill>
                  <a:cs typeface="+mn-ea"/>
                  <a:sym typeface="+mn-lt"/>
                </a:rPr>
                <a:t>任务实现</a:t>
              </a:r>
            </a:p>
          </p:txBody>
        </p:sp>
        <p:sp>
          <p:nvSpPr>
            <p:cNvPr id="7" name="矩形 6"/>
            <p:cNvSpPr/>
            <p:nvPr/>
          </p:nvSpPr>
          <p:spPr>
            <a:xfrm>
              <a:off x="6186439" y="2236332"/>
              <a:ext cx="2471892" cy="856000"/>
            </a:xfrm>
            <a:prstGeom prst="rect">
              <a:avLst/>
            </a:prstGeom>
          </p:spPr>
          <p:txBody>
            <a:bodyPr wrap="square" lIns="0" rIns="0" anchor="ctr" anchorCtr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600" dirty="0">
                  <a:cs typeface="+mn-ea"/>
                  <a:sym typeface="+mn-lt"/>
                </a:rPr>
                <a:t>1.</a:t>
              </a:r>
              <a:r>
                <a:rPr lang="zh-CN" altLang="en-US" sz="1600" dirty="0">
                  <a:cs typeface="+mn-ea"/>
                  <a:sym typeface="+mn-lt"/>
                </a:rPr>
                <a:t>获得对应关系：首先根据</a:t>
              </a:r>
              <a:r>
                <a:rPr lang="en-US" altLang="zh-CN" sz="1600" dirty="0">
                  <a:cs typeface="+mn-ea"/>
                  <a:sym typeface="+mn-lt"/>
                </a:rPr>
                <a:t>songs.txt</a:t>
              </a:r>
              <a:r>
                <a:rPr lang="zh-CN" altLang="en-US" sz="1600" dirty="0">
                  <a:cs typeface="+mn-ea"/>
                  <a:sym typeface="+mn-lt"/>
                </a:rPr>
                <a:t>获得</a:t>
              </a:r>
              <a:r>
                <a:rPr lang="en-US" altLang="zh-CN" sz="1600" dirty="0">
                  <a:cs typeface="+mn-ea"/>
                  <a:sym typeface="+mn-lt"/>
                </a:rPr>
                <a:t>song_id</a:t>
              </a:r>
              <a:r>
                <a:rPr lang="zh-CN" altLang="en-US" sz="1600" dirty="0">
                  <a:cs typeface="+mn-ea"/>
                  <a:sym typeface="+mn-lt"/>
                </a:rPr>
                <a:t>与</a:t>
              </a:r>
              <a:r>
                <a:rPr lang="en-US" altLang="zh-CN" sz="1600" dirty="0" err="1">
                  <a:cs typeface="+mn-ea"/>
                  <a:sym typeface="+mn-lt"/>
                </a:rPr>
                <a:t>artist_id</a:t>
              </a:r>
              <a:r>
                <a:rPr lang="zh-CN" altLang="en-US" sz="1600" dirty="0">
                  <a:cs typeface="+mn-ea"/>
                  <a:sym typeface="+mn-lt"/>
                </a:rPr>
                <a:t>的对应关系。</a:t>
              </a:r>
              <a:endParaRPr lang="en-US" altLang="zh-CN" sz="1600" dirty="0">
                <a:cs typeface="+mn-ea"/>
                <a:sym typeface="+mn-lt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1600" dirty="0">
                  <a:cs typeface="+mn-ea"/>
                  <a:sym typeface="+mn-lt"/>
                </a:rPr>
                <a:t>2.</a:t>
              </a:r>
              <a:r>
                <a:rPr lang="zh-CN" altLang="en-US" sz="1600" dirty="0">
                  <a:cs typeface="+mn-ea"/>
                  <a:sym typeface="+mn-lt"/>
                </a:rPr>
                <a:t>求和：统计每个用户和艺术家各自的播放次数。</a:t>
              </a:r>
              <a:endParaRPr lang="en-US" altLang="zh-CN" sz="1600" dirty="0">
                <a:cs typeface="+mn-ea"/>
                <a:sym typeface="+mn-lt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1600" dirty="0">
                  <a:cs typeface="+mn-ea"/>
                  <a:sym typeface="+mn-lt"/>
                </a:rPr>
                <a:t>3.</a:t>
              </a:r>
              <a:r>
                <a:rPr lang="zh-CN" altLang="en-US" sz="1600" dirty="0">
                  <a:cs typeface="+mn-ea"/>
                  <a:sym typeface="+mn-lt"/>
                </a:rPr>
                <a:t>取出最大值：遍历两个存储对应数据的集合。</a:t>
              </a:r>
            </a:p>
          </p:txBody>
        </p: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9F6E9905-988C-6B57-1D50-B179F024C4E5}"/>
              </a:ext>
            </a:extLst>
          </p:cNvPr>
          <p:cNvGrpSpPr/>
          <p:nvPr/>
        </p:nvGrpSpPr>
        <p:grpSpPr>
          <a:xfrm>
            <a:off x="152399" y="1422337"/>
            <a:ext cx="3590925" cy="1682814"/>
            <a:chOff x="6186439" y="1990038"/>
            <a:chExt cx="2471892" cy="1528642"/>
          </a:xfrm>
        </p:grpSpPr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BEB0B693-FAA2-B51B-1A0B-FCAF6A822A74}"/>
                </a:ext>
              </a:extLst>
            </p:cNvPr>
            <p:cNvSpPr txBox="1"/>
            <p:nvPr/>
          </p:nvSpPr>
          <p:spPr>
            <a:xfrm>
              <a:off x="6716765" y="1990038"/>
              <a:ext cx="1941566" cy="369332"/>
            </a:xfrm>
            <a:prstGeom prst="rect">
              <a:avLst/>
            </a:prstGeom>
            <a:noFill/>
          </p:spPr>
          <p:txBody>
            <a:bodyPr wrap="square" lIns="0" rIns="0" rtlCol="0" anchor="ctr" anchorCtr="0">
              <a:spAutoFit/>
            </a:bodyPr>
            <a:lstStyle/>
            <a:p>
              <a:r>
                <a:rPr lang="zh-CN" altLang="en-US" dirty="0">
                  <a:solidFill>
                    <a:schemeClr val="accent1"/>
                  </a:solidFill>
                  <a:cs typeface="+mn-ea"/>
                  <a:sym typeface="+mn-lt"/>
                </a:rPr>
                <a:t>任务分析</a:t>
              </a:r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D633D53F-AB90-767A-A084-AA4100A85E96}"/>
                </a:ext>
              </a:extLst>
            </p:cNvPr>
            <p:cNvSpPr/>
            <p:nvPr/>
          </p:nvSpPr>
          <p:spPr>
            <a:xfrm>
              <a:off x="6186439" y="2415942"/>
              <a:ext cx="2471892" cy="1102738"/>
            </a:xfrm>
            <a:prstGeom prst="rect">
              <a:avLst/>
            </a:prstGeom>
          </p:spPr>
          <p:txBody>
            <a:bodyPr wrap="square" lIns="0" rIns="0" anchor="ctr" anchorCtr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600" dirty="0">
                  <a:cs typeface="+mn-ea"/>
                  <a:sym typeface="+mn-lt"/>
                </a:rPr>
                <a:t>1.</a:t>
              </a:r>
              <a:r>
                <a:rPr lang="zh-CN" altLang="en-US" sz="1600" dirty="0">
                  <a:cs typeface="+mn-ea"/>
                  <a:sym typeface="+mn-lt"/>
                </a:rPr>
                <a:t>输入：使用</a:t>
              </a:r>
              <a:r>
                <a:rPr lang="en-US" altLang="zh-CN" sz="1600" dirty="0">
                  <a:cs typeface="+mn-ea"/>
                  <a:sym typeface="+mn-lt"/>
                </a:rPr>
                <a:t>users.txt</a:t>
              </a:r>
              <a:r>
                <a:rPr lang="zh-CN" altLang="en-US" sz="1600" dirty="0">
                  <a:cs typeface="+mn-ea"/>
                  <a:sym typeface="+mn-lt"/>
                </a:rPr>
                <a:t>与</a:t>
              </a:r>
              <a:r>
                <a:rPr lang="en-US" altLang="zh-CN" sz="1600" dirty="0">
                  <a:cs typeface="+mn-ea"/>
                  <a:sym typeface="+mn-lt"/>
                </a:rPr>
                <a:t>songs.txt</a:t>
              </a:r>
              <a:r>
                <a:rPr lang="zh-CN" altLang="en-US" sz="1600" dirty="0">
                  <a:cs typeface="+mn-ea"/>
                  <a:sym typeface="+mn-lt"/>
                </a:rPr>
                <a:t>。</a:t>
              </a:r>
            </a:p>
            <a:p>
              <a:pPr>
                <a:lnSpc>
                  <a:spcPct val="120000"/>
                </a:lnSpc>
              </a:pPr>
              <a:r>
                <a:rPr lang="en-US" altLang="zh-CN" sz="1600" dirty="0">
                  <a:cs typeface="+mn-ea"/>
                  <a:sym typeface="+mn-lt"/>
                </a:rPr>
                <a:t>2.</a:t>
              </a:r>
              <a:r>
                <a:rPr lang="zh-CN" altLang="en-US" sz="1600" dirty="0">
                  <a:cs typeface="+mn-ea"/>
                  <a:sym typeface="+mn-lt"/>
                </a:rPr>
                <a:t>输出：输出听歌最多的用户</a:t>
              </a:r>
              <a:r>
                <a:rPr lang="en-US" altLang="zh-CN" sz="1600" dirty="0">
                  <a:cs typeface="+mn-ea"/>
                  <a:sym typeface="+mn-lt"/>
                </a:rPr>
                <a:t>ID</a:t>
              </a:r>
              <a:r>
                <a:rPr lang="zh-CN" altLang="en-US" sz="1600" dirty="0">
                  <a:cs typeface="+mn-ea"/>
                  <a:sym typeface="+mn-lt"/>
                </a:rPr>
                <a:t>以及被播放次数最多的艺术家</a:t>
              </a:r>
              <a:r>
                <a:rPr lang="en-US" altLang="zh-CN" sz="1600" dirty="0">
                  <a:cs typeface="+mn-ea"/>
                  <a:sym typeface="+mn-lt"/>
                </a:rPr>
                <a:t>ID</a:t>
              </a:r>
              <a:r>
                <a:rPr lang="zh-CN" altLang="en-US" sz="1600" dirty="0">
                  <a:cs typeface="+mn-ea"/>
                  <a:sym typeface="+mn-lt"/>
                </a:rPr>
                <a:t>。</a:t>
              </a:r>
            </a:p>
          </p:txBody>
        </p:sp>
      </p:grpSp>
      <p:sp>
        <p:nvSpPr>
          <p:cNvPr id="9" name="矩形: 圆角 9">
            <a:extLst>
              <a:ext uri="{FF2B5EF4-FFF2-40B4-BE49-F238E27FC236}">
                <a16:creationId xmlns:a16="http://schemas.microsoft.com/office/drawing/2014/main" id="{B6F518A5-BE65-9CEB-26C0-AB8FEC255123}"/>
              </a:ext>
            </a:extLst>
          </p:cNvPr>
          <p:cNvSpPr/>
          <p:nvPr/>
        </p:nvSpPr>
        <p:spPr>
          <a:xfrm>
            <a:off x="240912" y="1392605"/>
            <a:ext cx="529438" cy="4660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zh-CN" dirty="0">
                <a:cs typeface="+mn-ea"/>
                <a:sym typeface="+mn-lt"/>
              </a:rPr>
              <a:t>01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1" name="矩形: 圆角 9">
            <a:extLst>
              <a:ext uri="{FF2B5EF4-FFF2-40B4-BE49-F238E27FC236}">
                <a16:creationId xmlns:a16="http://schemas.microsoft.com/office/drawing/2014/main" id="{FDB4402A-1008-6CC8-7D03-8119A76F32C8}"/>
              </a:ext>
            </a:extLst>
          </p:cNvPr>
          <p:cNvSpPr/>
          <p:nvPr/>
        </p:nvSpPr>
        <p:spPr>
          <a:xfrm>
            <a:off x="240912" y="3114934"/>
            <a:ext cx="529438" cy="4660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zh-CN" dirty="0">
                <a:cs typeface="+mn-ea"/>
                <a:sym typeface="+mn-lt"/>
              </a:rPr>
              <a:t>01</a:t>
            </a:r>
            <a:endParaRPr lang="zh-CN" altLang="en-US" dirty="0">
              <a:cs typeface="+mn-ea"/>
              <a:sym typeface="+mn-lt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1AB7430E-F91D-9D80-19E5-A57D926B83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6250" y="2803985"/>
            <a:ext cx="7131159" cy="4054016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84C71E0F-46CD-6E6C-9480-F1635C75DD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1888" y="1277256"/>
            <a:ext cx="4679026" cy="2113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19131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2000" cy="127725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歌曲时长分布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152399" y="3837558"/>
            <a:ext cx="3167495" cy="2066485"/>
            <a:chOff x="6186439" y="2003253"/>
            <a:chExt cx="2471892" cy="1506270"/>
          </a:xfrm>
        </p:grpSpPr>
        <p:sp>
          <p:nvSpPr>
            <p:cNvPr id="5" name="文本框 4"/>
            <p:cNvSpPr txBox="1"/>
            <p:nvPr/>
          </p:nvSpPr>
          <p:spPr>
            <a:xfrm>
              <a:off x="6716765" y="2043311"/>
              <a:ext cx="1941566" cy="262785"/>
            </a:xfrm>
            <a:prstGeom prst="rect">
              <a:avLst/>
            </a:prstGeom>
            <a:noFill/>
          </p:spPr>
          <p:txBody>
            <a:bodyPr wrap="square" lIns="0" rIns="0" rtlCol="0" anchor="ctr" anchorCtr="0">
              <a:spAutoFit/>
            </a:bodyPr>
            <a:lstStyle/>
            <a:p>
              <a:r>
                <a:rPr lang="zh-CN" altLang="en-US" dirty="0">
                  <a:solidFill>
                    <a:schemeClr val="accent1"/>
                  </a:solidFill>
                  <a:cs typeface="+mn-ea"/>
                  <a:sym typeface="+mn-lt"/>
                </a:rPr>
                <a:t>任务实现</a:t>
              </a:r>
            </a:p>
          </p:txBody>
        </p:sp>
        <p:sp>
          <p:nvSpPr>
            <p:cNvPr id="6" name="矩形: 圆角 9"/>
            <p:cNvSpPr/>
            <p:nvPr/>
          </p:nvSpPr>
          <p:spPr>
            <a:xfrm>
              <a:off x="6186439" y="2003253"/>
              <a:ext cx="425380" cy="3315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zh-CN" dirty="0">
                  <a:cs typeface="+mn-ea"/>
                  <a:sym typeface="+mn-lt"/>
                </a:rPr>
                <a:t>02</a:t>
              </a:r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6186439" y="2523836"/>
              <a:ext cx="2471892" cy="985687"/>
            </a:xfrm>
            <a:prstGeom prst="rect">
              <a:avLst/>
            </a:prstGeom>
          </p:spPr>
          <p:txBody>
            <a:bodyPr wrap="square" lIns="0" rIns="0" anchor="ctr" anchorCtr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600" dirty="0">
                  <a:cs typeface="+mn-ea"/>
                  <a:sym typeface="+mn-lt"/>
                </a:rPr>
                <a:t>1.</a:t>
              </a:r>
              <a:r>
                <a:rPr lang="zh-CN" altLang="en-US" sz="1600" dirty="0">
                  <a:cs typeface="+mn-ea"/>
                  <a:sym typeface="+mn-lt"/>
                </a:rPr>
                <a:t> 首先根据时长分类到各个时长区间，然后以各个区间的字符串为</a:t>
              </a:r>
              <a:r>
                <a:rPr lang="en-US" altLang="zh-CN" sz="1600" dirty="0">
                  <a:cs typeface="+mn-ea"/>
                  <a:sym typeface="+mn-lt"/>
                </a:rPr>
                <a:t>key</a:t>
              </a:r>
              <a:r>
                <a:rPr lang="zh-CN" altLang="en-US" sz="1600" dirty="0">
                  <a:cs typeface="+mn-ea"/>
                  <a:sym typeface="+mn-lt"/>
                </a:rPr>
                <a:t>，</a:t>
              </a:r>
              <a:r>
                <a:rPr lang="en-US" altLang="zh-CN" sz="1600" dirty="0">
                  <a:cs typeface="+mn-ea"/>
                  <a:sym typeface="+mn-lt"/>
                </a:rPr>
                <a:t>reduce</a:t>
              </a:r>
              <a:r>
                <a:rPr lang="zh-CN" altLang="en-US" sz="1600" dirty="0">
                  <a:cs typeface="+mn-ea"/>
                  <a:sym typeface="+mn-lt"/>
                </a:rPr>
                <a:t>时每次加</a:t>
              </a:r>
              <a:r>
                <a:rPr lang="en-US" altLang="zh-CN" sz="1600" dirty="0">
                  <a:cs typeface="+mn-ea"/>
                  <a:sym typeface="+mn-lt"/>
                </a:rPr>
                <a:t>1</a:t>
              </a:r>
              <a:r>
                <a:rPr lang="zh-CN" altLang="en-US" sz="1600" dirty="0">
                  <a:cs typeface="+mn-ea"/>
                  <a:sym typeface="+mn-lt"/>
                </a:rPr>
                <a:t>。</a:t>
              </a:r>
              <a:endParaRPr lang="en-US" altLang="zh-CN" sz="1600" dirty="0">
                <a:cs typeface="+mn-ea"/>
                <a:sym typeface="+mn-lt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1600" dirty="0">
                  <a:cs typeface="+mn-ea"/>
                  <a:sym typeface="+mn-lt"/>
                </a:rPr>
                <a:t>2.</a:t>
              </a:r>
              <a:r>
                <a:rPr lang="zh-CN" altLang="en-US" sz="1600" dirty="0">
                  <a:cs typeface="+mn-ea"/>
                  <a:sym typeface="+mn-lt"/>
                </a:rPr>
                <a:t>调用</a:t>
              </a:r>
              <a:r>
                <a:rPr lang="en-US" altLang="zh-CN" sz="1600" dirty="0" err="1">
                  <a:cs typeface="+mn-ea"/>
                </a:rPr>
                <a:t>jfree.chart</a:t>
              </a:r>
              <a:r>
                <a:rPr lang="zh-CN" altLang="en-US" sz="1600" dirty="0">
                  <a:cs typeface="+mn-ea"/>
                </a:rPr>
                <a:t>绘图</a:t>
              </a:r>
              <a:endParaRPr lang="en-US" altLang="zh-CN" sz="1600" dirty="0">
                <a:cs typeface="+mn-ea"/>
              </a:endParaRPr>
            </a:p>
          </p:txBody>
        </p: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9F6E9905-988C-6B57-1D50-B179F024C4E5}"/>
              </a:ext>
            </a:extLst>
          </p:cNvPr>
          <p:cNvGrpSpPr/>
          <p:nvPr/>
        </p:nvGrpSpPr>
        <p:grpSpPr>
          <a:xfrm>
            <a:off x="152401" y="1551475"/>
            <a:ext cx="2895601" cy="1759679"/>
            <a:chOff x="6186439" y="1990038"/>
            <a:chExt cx="2471892" cy="1252035"/>
          </a:xfrm>
        </p:grpSpPr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BEB0B693-FAA2-B51B-1A0B-FCAF6A822A74}"/>
                </a:ext>
              </a:extLst>
            </p:cNvPr>
            <p:cNvSpPr txBox="1"/>
            <p:nvPr/>
          </p:nvSpPr>
          <p:spPr>
            <a:xfrm>
              <a:off x="6716765" y="1990038"/>
              <a:ext cx="1941566" cy="369332"/>
            </a:xfrm>
            <a:prstGeom prst="rect">
              <a:avLst/>
            </a:prstGeom>
            <a:noFill/>
          </p:spPr>
          <p:txBody>
            <a:bodyPr wrap="square" lIns="0" rIns="0" rtlCol="0" anchor="ctr" anchorCtr="0">
              <a:spAutoFit/>
            </a:bodyPr>
            <a:lstStyle/>
            <a:p>
              <a:r>
                <a:rPr lang="zh-CN" altLang="en-US" dirty="0">
                  <a:solidFill>
                    <a:schemeClr val="accent1"/>
                  </a:solidFill>
                  <a:cs typeface="+mn-ea"/>
                  <a:sym typeface="+mn-lt"/>
                </a:rPr>
                <a:t>任务分析</a:t>
              </a:r>
            </a:p>
          </p:txBody>
        </p:sp>
        <p:sp>
          <p:nvSpPr>
            <p:cNvPr id="33" name="矩形: 圆角 9">
              <a:extLst>
                <a:ext uri="{FF2B5EF4-FFF2-40B4-BE49-F238E27FC236}">
                  <a16:creationId xmlns:a16="http://schemas.microsoft.com/office/drawing/2014/main" id="{AF962834-052D-E484-F60C-D217044A16E3}"/>
                </a:ext>
              </a:extLst>
            </p:cNvPr>
            <p:cNvSpPr/>
            <p:nvPr/>
          </p:nvSpPr>
          <p:spPr>
            <a:xfrm>
              <a:off x="6186439" y="2003253"/>
              <a:ext cx="425380" cy="3315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zh-CN" dirty="0">
                  <a:cs typeface="+mn-ea"/>
                  <a:sym typeface="+mn-lt"/>
                </a:rPr>
                <a:t>01</a:t>
              </a:r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D633D53F-AB90-767A-A084-AA4100A85E96}"/>
                </a:ext>
              </a:extLst>
            </p:cNvPr>
            <p:cNvSpPr/>
            <p:nvPr/>
          </p:nvSpPr>
          <p:spPr>
            <a:xfrm>
              <a:off x="6186439" y="2415260"/>
              <a:ext cx="2471892" cy="826813"/>
            </a:xfrm>
            <a:prstGeom prst="rect">
              <a:avLst/>
            </a:prstGeom>
          </p:spPr>
          <p:txBody>
            <a:bodyPr wrap="square" lIns="0" rIns="0" anchor="ctr" anchorCtr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600" dirty="0">
                  <a:cs typeface="+mn-ea"/>
                  <a:sym typeface="+mn-lt"/>
                </a:rPr>
                <a:t>统计时长分别在各个区间内内的歌曲数量，结果输出在</a:t>
              </a:r>
              <a:r>
                <a:rPr lang="en-US" altLang="zh-CN" sz="1600" dirty="0">
                  <a:cs typeface="+mn-ea"/>
                  <a:sym typeface="+mn-lt"/>
                </a:rPr>
                <a:t>task23.txt</a:t>
              </a:r>
              <a:r>
                <a:rPr lang="zh-CN" altLang="en-US" sz="1600" dirty="0">
                  <a:cs typeface="+mn-ea"/>
                  <a:sym typeface="+mn-lt"/>
                </a:rPr>
                <a:t>，并生成统计直方图</a:t>
              </a:r>
            </a:p>
          </p:txBody>
        </p:sp>
      </p:grpSp>
      <p:pic>
        <p:nvPicPr>
          <p:cNvPr id="10" name="图片 9">
            <a:extLst>
              <a:ext uri="{FF2B5EF4-FFF2-40B4-BE49-F238E27FC236}">
                <a16:creationId xmlns:a16="http://schemas.microsoft.com/office/drawing/2014/main" id="{A6F565AF-01F9-C049-8F4D-958BEE06F2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9894" y="1445007"/>
            <a:ext cx="5376431" cy="681388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D3A9AA41-E03F-7C02-6A0F-A5CB3FB500B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6681"/>
          <a:stretch/>
        </p:blipFill>
        <p:spPr>
          <a:xfrm>
            <a:off x="3307159" y="2306243"/>
            <a:ext cx="5771913" cy="1784466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0394ED8F-C235-116B-8A12-CD53B27645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3116" y="3258669"/>
            <a:ext cx="5998884" cy="3599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07537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8DBC06C1-F7CD-8D52-DC5E-744C7497E7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2023" y="1494276"/>
            <a:ext cx="5826740" cy="218919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0" y="0"/>
            <a:ext cx="12192000" cy="127725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歌词词频分析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152400" y="4009596"/>
            <a:ext cx="4430524" cy="2574992"/>
            <a:chOff x="6186439" y="2003253"/>
            <a:chExt cx="2471892" cy="1634913"/>
          </a:xfrm>
        </p:grpSpPr>
        <p:sp>
          <p:nvSpPr>
            <p:cNvPr id="5" name="文本框 4"/>
            <p:cNvSpPr txBox="1"/>
            <p:nvPr/>
          </p:nvSpPr>
          <p:spPr>
            <a:xfrm>
              <a:off x="6716765" y="2043311"/>
              <a:ext cx="1941566" cy="262785"/>
            </a:xfrm>
            <a:prstGeom prst="rect">
              <a:avLst/>
            </a:prstGeom>
            <a:noFill/>
          </p:spPr>
          <p:txBody>
            <a:bodyPr wrap="square" lIns="0" rIns="0" rtlCol="0" anchor="ctr" anchorCtr="0">
              <a:spAutoFit/>
            </a:bodyPr>
            <a:lstStyle/>
            <a:p>
              <a:r>
                <a:rPr lang="zh-CN" altLang="en-US" dirty="0">
                  <a:solidFill>
                    <a:schemeClr val="accent1"/>
                  </a:solidFill>
                  <a:cs typeface="+mn-ea"/>
                  <a:sym typeface="+mn-lt"/>
                </a:rPr>
                <a:t>任务实现</a:t>
              </a:r>
            </a:p>
          </p:txBody>
        </p:sp>
        <p:sp>
          <p:nvSpPr>
            <p:cNvPr id="6" name="矩形: 圆角 9"/>
            <p:cNvSpPr/>
            <p:nvPr/>
          </p:nvSpPr>
          <p:spPr>
            <a:xfrm>
              <a:off x="6186439" y="2003253"/>
              <a:ext cx="425380" cy="3315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zh-CN" dirty="0">
                  <a:cs typeface="+mn-ea"/>
                  <a:sym typeface="+mn-lt"/>
                </a:rPr>
                <a:t>02</a:t>
              </a:r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6186439" y="2266483"/>
              <a:ext cx="2471892" cy="1371683"/>
            </a:xfrm>
            <a:prstGeom prst="rect">
              <a:avLst/>
            </a:prstGeom>
          </p:spPr>
          <p:txBody>
            <a:bodyPr wrap="square" lIns="0" rIns="0" anchor="ctr" anchorCtr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600" dirty="0">
                  <a:cs typeface="+mn-ea"/>
                  <a:sym typeface="+mn-lt"/>
                </a:rPr>
                <a:t>1.</a:t>
              </a:r>
              <a:r>
                <a:rPr lang="zh-CN" altLang="en-US" sz="1600" dirty="0">
                  <a:cs typeface="+mn-ea"/>
                  <a:sym typeface="+mn-lt"/>
                </a:rPr>
                <a:t>首先建立</a:t>
              </a:r>
              <a:r>
                <a:rPr lang="en-US" altLang="zh-CN" sz="1600" dirty="0" err="1">
                  <a:cs typeface="+mn-ea"/>
                </a:rPr>
                <a:t>trackid</a:t>
              </a:r>
              <a:r>
                <a:rPr lang="en-US" altLang="zh-CN" sz="1600" dirty="0">
                  <a:cs typeface="+mn-ea"/>
                </a:rPr>
                <a:t>-genre-lyrics</a:t>
              </a:r>
              <a:r>
                <a:rPr lang="zh-CN" altLang="en-US" sz="1600" dirty="0">
                  <a:cs typeface="+mn-ea"/>
                </a:rPr>
                <a:t>的匹配，然后</a:t>
              </a:r>
              <a:endParaRPr lang="en-US" altLang="zh-CN" sz="1600" dirty="0">
                <a:cs typeface="+mn-ea"/>
              </a:endParaRPr>
            </a:p>
            <a:p>
              <a:pPr>
                <a:lnSpc>
                  <a:spcPct val="120000"/>
                </a:lnSpc>
              </a:pPr>
              <a:r>
                <a:rPr lang="zh-CN" altLang="en-US" sz="1600" dirty="0">
                  <a:cs typeface="+mn-ea"/>
                  <a:sym typeface="+mn-lt"/>
                </a:rPr>
                <a:t>以</a:t>
              </a:r>
              <a:r>
                <a:rPr lang="en-US" altLang="zh-CN" sz="1600" dirty="0" err="1">
                  <a:cs typeface="+mn-ea"/>
                  <a:sym typeface="+mn-lt"/>
                </a:rPr>
                <a:t>genre,word</a:t>
              </a:r>
              <a:r>
                <a:rPr lang="zh-CN" altLang="en-US" sz="1600" dirty="0">
                  <a:cs typeface="+mn-ea"/>
                  <a:sym typeface="+mn-lt"/>
                </a:rPr>
                <a:t>为</a:t>
              </a:r>
              <a:r>
                <a:rPr lang="en-US" altLang="zh-CN" sz="1600" dirty="0">
                  <a:cs typeface="+mn-ea"/>
                  <a:sym typeface="+mn-lt"/>
                </a:rPr>
                <a:t>key</a:t>
              </a:r>
              <a:r>
                <a:rPr lang="zh-CN" altLang="en-US" sz="1600" dirty="0">
                  <a:cs typeface="+mn-ea"/>
                  <a:sym typeface="+mn-lt"/>
                </a:rPr>
                <a:t>，统计所有单词的出现并累加次数，按照格式输出到对应文件。</a:t>
              </a:r>
              <a:endParaRPr lang="en-US" altLang="zh-CN" sz="1600" dirty="0">
                <a:cs typeface="+mn-ea"/>
                <a:sym typeface="+mn-lt"/>
              </a:endParaRPr>
            </a:p>
            <a:p>
              <a:pPr>
                <a:lnSpc>
                  <a:spcPct val="120000"/>
                </a:lnSpc>
              </a:pPr>
              <a:r>
                <a:rPr lang="en-US" altLang="zh-CN" sz="1600" dirty="0">
                  <a:cs typeface="+mn-ea"/>
                  <a:sym typeface="+mn-lt"/>
                </a:rPr>
                <a:t>2. </a:t>
              </a:r>
              <a:r>
                <a:rPr lang="zh-CN" altLang="en-US" sz="1600" dirty="0">
                  <a:cs typeface="+mn-ea"/>
                  <a:sym typeface="+mn-lt"/>
                </a:rPr>
                <a:t>按</a:t>
              </a:r>
              <a:r>
                <a:rPr lang="en-US" altLang="zh-CN" sz="1600" dirty="0">
                  <a:cs typeface="+mn-ea"/>
                  <a:sym typeface="+mn-lt"/>
                </a:rPr>
                <a:t>genre</a:t>
              </a:r>
              <a:r>
                <a:rPr lang="zh-CN" altLang="en-US" sz="1600" dirty="0">
                  <a:cs typeface="+mn-ea"/>
                  <a:sym typeface="+mn-lt"/>
                </a:rPr>
                <a:t>建立</a:t>
              </a:r>
              <a:r>
                <a:rPr lang="en-US" altLang="zh-CN" sz="1600" dirty="0">
                  <a:cs typeface="+mn-ea"/>
                  <a:sym typeface="+mn-lt"/>
                </a:rPr>
                <a:t>txt</a:t>
              </a:r>
              <a:r>
                <a:rPr lang="zh-CN" altLang="en-US" sz="1600" dirty="0">
                  <a:cs typeface="+mn-ea"/>
                  <a:sym typeface="+mn-lt"/>
                </a:rPr>
                <a:t>文件，存放</a:t>
              </a:r>
              <a:r>
                <a:rPr lang="en-US" altLang="zh-CN" sz="1600" dirty="0" err="1">
                  <a:cs typeface="+mn-ea"/>
                  <a:sym typeface="+mn-lt"/>
                </a:rPr>
                <a:t>word,count</a:t>
              </a:r>
              <a:endParaRPr lang="en-US" altLang="zh-CN" sz="1600" dirty="0">
                <a:cs typeface="+mn-ea"/>
                <a:sym typeface="+mn-lt"/>
              </a:endParaRPr>
            </a:p>
            <a:p>
              <a:pPr>
                <a:lnSpc>
                  <a:spcPct val="120000"/>
                </a:lnSpc>
              </a:pPr>
              <a:r>
                <a:rPr lang="en-US" altLang="zh-CN" sz="1600" dirty="0">
                  <a:cs typeface="+mn-ea"/>
                  <a:sym typeface="+mn-lt"/>
                </a:rPr>
                <a:t>3.</a:t>
              </a:r>
              <a:r>
                <a:rPr lang="zh-CN" altLang="en-US" sz="1600" dirty="0">
                  <a:cs typeface="+mn-ea"/>
                  <a:sym typeface="+mn-lt"/>
                </a:rPr>
                <a:t> 找到歌曲数量最多的流派，并使用</a:t>
              </a:r>
              <a:r>
                <a:rPr lang="en-US" altLang="zh-CN" sz="1600" dirty="0" err="1">
                  <a:cs typeface="+mn-ea"/>
                  <a:sym typeface="+mn-lt"/>
                </a:rPr>
                <a:t>kennycason.kumo.WordCloud</a:t>
              </a:r>
              <a:r>
                <a:rPr lang="zh-CN" altLang="en-US" sz="1600" dirty="0">
                  <a:cs typeface="+mn-ea"/>
                  <a:sym typeface="+mn-lt"/>
                </a:rPr>
                <a:t>库生成云图。</a:t>
              </a:r>
            </a:p>
          </p:txBody>
        </p: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9F6E9905-988C-6B57-1D50-B179F024C4E5}"/>
              </a:ext>
            </a:extLst>
          </p:cNvPr>
          <p:cNvGrpSpPr/>
          <p:nvPr/>
        </p:nvGrpSpPr>
        <p:grpSpPr>
          <a:xfrm>
            <a:off x="152400" y="1353613"/>
            <a:ext cx="4314827" cy="2542078"/>
            <a:chOff x="6186439" y="1984176"/>
            <a:chExt cx="2649362" cy="1861611"/>
          </a:xfrm>
        </p:grpSpPr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BEB0B693-FAA2-B51B-1A0B-FCAF6A822A74}"/>
                </a:ext>
              </a:extLst>
            </p:cNvPr>
            <p:cNvSpPr txBox="1"/>
            <p:nvPr/>
          </p:nvSpPr>
          <p:spPr>
            <a:xfrm>
              <a:off x="6716765" y="1984176"/>
              <a:ext cx="1941566" cy="369332"/>
            </a:xfrm>
            <a:prstGeom prst="rect">
              <a:avLst/>
            </a:prstGeom>
            <a:noFill/>
          </p:spPr>
          <p:txBody>
            <a:bodyPr wrap="square" lIns="0" rIns="0" rtlCol="0" anchor="ctr" anchorCtr="0">
              <a:spAutoFit/>
            </a:bodyPr>
            <a:lstStyle/>
            <a:p>
              <a:r>
                <a:rPr lang="zh-CN" altLang="en-US" dirty="0">
                  <a:solidFill>
                    <a:schemeClr val="accent1"/>
                  </a:solidFill>
                  <a:cs typeface="+mn-ea"/>
                  <a:sym typeface="+mn-lt"/>
                </a:rPr>
                <a:t>任务分析</a:t>
              </a:r>
            </a:p>
          </p:txBody>
        </p:sp>
        <p:sp>
          <p:nvSpPr>
            <p:cNvPr id="33" name="矩形: 圆角 9">
              <a:extLst>
                <a:ext uri="{FF2B5EF4-FFF2-40B4-BE49-F238E27FC236}">
                  <a16:creationId xmlns:a16="http://schemas.microsoft.com/office/drawing/2014/main" id="{AF962834-052D-E484-F60C-D217044A16E3}"/>
                </a:ext>
              </a:extLst>
            </p:cNvPr>
            <p:cNvSpPr/>
            <p:nvPr/>
          </p:nvSpPr>
          <p:spPr>
            <a:xfrm>
              <a:off x="6186439" y="2003253"/>
              <a:ext cx="425380" cy="3315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zh-CN" dirty="0">
                  <a:cs typeface="+mn-ea"/>
                  <a:sym typeface="+mn-lt"/>
                </a:rPr>
                <a:t>01</a:t>
              </a:r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D633D53F-AB90-767A-A084-AA4100A85E96}"/>
                </a:ext>
              </a:extLst>
            </p:cNvPr>
            <p:cNvSpPr/>
            <p:nvPr/>
          </p:nvSpPr>
          <p:spPr>
            <a:xfrm>
              <a:off x="6186439" y="2322593"/>
              <a:ext cx="2649362" cy="1523194"/>
            </a:xfrm>
            <a:prstGeom prst="rect">
              <a:avLst/>
            </a:prstGeom>
          </p:spPr>
          <p:txBody>
            <a:bodyPr wrap="square" lIns="0" rIns="0" anchor="ctr" anchorCtr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600" dirty="0">
                  <a:cs typeface="+mn-ea"/>
                  <a:sym typeface="+mn-lt"/>
                </a:rPr>
                <a:t>1.</a:t>
              </a:r>
              <a:r>
                <a:rPr lang="zh-CN" altLang="en-US" sz="1600" dirty="0">
                  <a:cs typeface="+mn-ea"/>
                  <a:sym typeface="+mn-lt"/>
                </a:rPr>
                <a:t>输入：使用</a:t>
              </a:r>
              <a:r>
                <a:rPr lang="en-US" altLang="zh-CN" sz="1600" dirty="0">
                  <a:cs typeface="+mn-ea"/>
                  <a:sym typeface="+mn-lt"/>
                </a:rPr>
                <a:t>genres.txt</a:t>
              </a:r>
              <a:r>
                <a:rPr lang="zh-CN" altLang="en-US" sz="1600" dirty="0">
                  <a:cs typeface="+mn-ea"/>
                  <a:sym typeface="+mn-lt"/>
                </a:rPr>
                <a:t>与</a:t>
              </a:r>
              <a:r>
                <a:rPr lang="en-US" altLang="zh-CN" sz="1600" dirty="0">
                  <a:cs typeface="+mn-ea"/>
                  <a:sym typeface="+mn-lt"/>
                </a:rPr>
                <a:t>lyrics.txt</a:t>
              </a:r>
              <a:r>
                <a:rPr lang="zh-CN" altLang="en-US" sz="1600" dirty="0">
                  <a:cs typeface="+mn-ea"/>
                  <a:sym typeface="+mn-lt"/>
                </a:rPr>
                <a:t>。</a:t>
              </a:r>
            </a:p>
            <a:p>
              <a:pPr>
                <a:lnSpc>
                  <a:spcPct val="120000"/>
                </a:lnSpc>
              </a:pPr>
              <a:r>
                <a:rPr lang="en-US" altLang="zh-CN" sz="1600" dirty="0">
                  <a:cs typeface="+mn-ea"/>
                  <a:sym typeface="+mn-lt"/>
                </a:rPr>
                <a:t>2.</a:t>
              </a:r>
              <a:r>
                <a:rPr lang="zh-CN" altLang="en-US" sz="1600" dirty="0">
                  <a:cs typeface="+mn-ea"/>
                  <a:sym typeface="+mn-lt"/>
                </a:rPr>
                <a:t>输出：</a:t>
              </a:r>
            </a:p>
            <a:p>
              <a:pPr>
                <a:lnSpc>
                  <a:spcPct val="120000"/>
                </a:lnSpc>
              </a:pPr>
              <a:r>
                <a:rPr lang="zh-CN" altLang="en-US" sz="1600" dirty="0">
                  <a:cs typeface="+mn-ea"/>
                  <a:sym typeface="+mn-lt"/>
                </a:rPr>
                <a:t>（</a:t>
              </a:r>
              <a:r>
                <a:rPr lang="en-US" altLang="zh-CN" sz="1600" dirty="0">
                  <a:cs typeface="+mn-ea"/>
                  <a:sym typeface="+mn-lt"/>
                </a:rPr>
                <a:t>1</a:t>
              </a:r>
              <a:r>
                <a:rPr lang="zh-CN" altLang="en-US" sz="1600" dirty="0">
                  <a:cs typeface="+mn-ea"/>
                  <a:sym typeface="+mn-lt"/>
                </a:rPr>
                <a:t>）每个流派生成一个</a:t>
              </a:r>
              <a:r>
                <a:rPr lang="en-US" altLang="zh-CN" sz="1600" dirty="0">
                  <a:cs typeface="+mn-ea"/>
                  <a:sym typeface="+mn-lt"/>
                </a:rPr>
                <a:t>.txt</a:t>
              </a:r>
              <a:r>
                <a:rPr lang="zh-CN" altLang="en-US" sz="1600" dirty="0">
                  <a:cs typeface="+mn-ea"/>
                  <a:sym typeface="+mn-lt"/>
                </a:rPr>
                <a:t>文件，输出文件夹名为</a:t>
              </a:r>
              <a:r>
                <a:rPr lang="en-US" altLang="zh-CN" sz="1600" dirty="0">
                  <a:cs typeface="+mn-ea"/>
                  <a:sym typeface="+mn-lt"/>
                </a:rPr>
                <a:t>task24</a:t>
              </a:r>
              <a:r>
                <a:rPr lang="zh-CN" altLang="en-US" sz="1600" dirty="0">
                  <a:cs typeface="+mn-ea"/>
                  <a:sym typeface="+mn-lt"/>
                </a:rPr>
                <a:t>，文件名为</a:t>
              </a:r>
              <a:r>
                <a:rPr lang="en-US" altLang="zh-CN" sz="1600" dirty="0">
                  <a:cs typeface="+mn-ea"/>
                  <a:sym typeface="+mn-lt"/>
                </a:rPr>
                <a:t>${genre_name}.txt</a:t>
              </a:r>
              <a:r>
                <a:rPr lang="zh-CN" altLang="en-US" sz="1600" dirty="0">
                  <a:cs typeface="+mn-ea"/>
                  <a:sym typeface="+mn-lt"/>
                </a:rPr>
                <a:t>，输出格式为</a:t>
              </a:r>
              <a:r>
                <a:rPr lang="en-US" altLang="zh-CN" sz="1600" dirty="0" err="1">
                  <a:cs typeface="+mn-ea"/>
                  <a:sym typeface="+mn-lt"/>
                </a:rPr>
                <a:t>word,wordcount</a:t>
              </a:r>
              <a:r>
                <a:rPr lang="zh-CN" altLang="en-US" sz="1600" dirty="0">
                  <a:cs typeface="+mn-ea"/>
                  <a:sym typeface="+mn-lt"/>
                </a:rPr>
                <a:t>；</a:t>
              </a:r>
            </a:p>
            <a:p>
              <a:pPr>
                <a:lnSpc>
                  <a:spcPct val="120000"/>
                </a:lnSpc>
              </a:pPr>
              <a:r>
                <a:rPr lang="zh-CN" altLang="en-US" sz="1600" dirty="0">
                  <a:cs typeface="+mn-ea"/>
                  <a:sym typeface="+mn-lt"/>
                </a:rPr>
                <a:t>（</a:t>
              </a:r>
              <a:r>
                <a:rPr lang="en-US" altLang="zh-CN" sz="1600" dirty="0">
                  <a:cs typeface="+mn-ea"/>
                  <a:sym typeface="+mn-lt"/>
                </a:rPr>
                <a:t>2</a:t>
              </a:r>
              <a:r>
                <a:rPr lang="zh-CN" altLang="en-US" sz="1600" dirty="0">
                  <a:cs typeface="+mn-ea"/>
                  <a:sym typeface="+mn-lt"/>
                </a:rPr>
                <a:t>）并对歌曲数量最多的流派生成词云图</a:t>
              </a:r>
              <a:r>
                <a:rPr lang="en-US" altLang="zh-CN" sz="1600" dirty="0">
                  <a:cs typeface="+mn-ea"/>
                  <a:sym typeface="+mn-lt"/>
                </a:rPr>
                <a:t>task24.png</a:t>
              </a:r>
              <a:r>
                <a:rPr lang="zh-CN" altLang="en-US" sz="1600" dirty="0">
                  <a:cs typeface="+mn-ea"/>
                  <a:sym typeface="+mn-lt"/>
                </a:rPr>
                <a:t>。</a:t>
              </a:r>
            </a:p>
          </p:txBody>
        </p:sp>
      </p:grpSp>
      <p:pic>
        <p:nvPicPr>
          <p:cNvPr id="12" name="图片 11">
            <a:extLst>
              <a:ext uri="{FF2B5EF4-FFF2-40B4-BE49-F238E27FC236}">
                <a16:creationId xmlns:a16="http://schemas.microsoft.com/office/drawing/2014/main" id="{DF52BBE5-7A64-42CB-59A5-DE47B0F0F2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3902" y="4480925"/>
            <a:ext cx="1276902" cy="1859836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8E3842D7-79F4-A82E-ABF1-D787427F2E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99552" y="4244890"/>
            <a:ext cx="639936" cy="249148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1846EB4-D908-63AA-885B-762BB7C9436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07" r="14386"/>
          <a:stretch/>
        </p:blipFill>
        <p:spPr>
          <a:xfrm>
            <a:off x="8228400" y="2683321"/>
            <a:ext cx="3963600" cy="4198313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56484355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7068"/>
            <a:ext cx="12192000" cy="127725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流派信息挖掘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9AD557D9-52AE-6DE9-42DF-925B52F08E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7519" y="251477"/>
            <a:ext cx="4291122" cy="3218341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152398" y="4347619"/>
            <a:ext cx="4366591" cy="2132870"/>
            <a:chOff x="6186438" y="2003253"/>
            <a:chExt cx="3206647" cy="1680173"/>
          </a:xfrm>
        </p:grpSpPr>
        <p:sp>
          <p:nvSpPr>
            <p:cNvPr id="5" name="文本框 4"/>
            <p:cNvSpPr txBox="1"/>
            <p:nvPr/>
          </p:nvSpPr>
          <p:spPr>
            <a:xfrm>
              <a:off x="6716765" y="2043311"/>
              <a:ext cx="1941566" cy="262785"/>
            </a:xfrm>
            <a:prstGeom prst="rect">
              <a:avLst/>
            </a:prstGeom>
            <a:noFill/>
          </p:spPr>
          <p:txBody>
            <a:bodyPr wrap="square" lIns="0" rIns="0" rtlCol="0" anchor="ctr" anchorCtr="0">
              <a:spAutoFit/>
            </a:bodyPr>
            <a:lstStyle/>
            <a:p>
              <a:r>
                <a:rPr lang="zh-CN" altLang="en-US" dirty="0">
                  <a:solidFill>
                    <a:schemeClr val="accent1"/>
                  </a:solidFill>
                  <a:cs typeface="+mn-ea"/>
                  <a:sym typeface="+mn-lt"/>
                </a:rPr>
                <a:t>任务实现</a:t>
              </a:r>
            </a:p>
          </p:txBody>
        </p:sp>
        <p:sp>
          <p:nvSpPr>
            <p:cNvPr id="6" name="矩形: 圆角 9"/>
            <p:cNvSpPr/>
            <p:nvPr/>
          </p:nvSpPr>
          <p:spPr>
            <a:xfrm>
              <a:off x="6186439" y="2003253"/>
              <a:ext cx="425380" cy="3315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zh-CN" dirty="0">
                  <a:cs typeface="+mn-ea"/>
                  <a:sym typeface="+mn-lt"/>
                </a:rPr>
                <a:t>02</a:t>
              </a:r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6186438" y="2462530"/>
              <a:ext cx="3206647" cy="1220896"/>
            </a:xfrm>
            <a:prstGeom prst="rect">
              <a:avLst/>
            </a:prstGeom>
          </p:spPr>
          <p:txBody>
            <a:bodyPr wrap="square" lIns="0" rIns="0" anchor="ctr" anchorCtr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600" dirty="0">
                  <a:cs typeface="+mn-ea"/>
                  <a:sym typeface="+mn-lt"/>
                </a:rPr>
                <a:t>1.</a:t>
              </a:r>
              <a:r>
                <a:rPr lang="zh-CN" altLang="en-US" sz="1600" dirty="0">
                  <a:cs typeface="+mn-ea"/>
                  <a:sym typeface="+mn-lt"/>
                </a:rPr>
                <a:t>汇总：首先根据流派信息中的映射，将所有歌曲的数据读出来。</a:t>
              </a:r>
              <a:endParaRPr lang="en-US" altLang="zh-CN" sz="1600" dirty="0">
                <a:cs typeface="+mn-ea"/>
                <a:sym typeface="+mn-lt"/>
              </a:endParaRPr>
            </a:p>
            <a:p>
              <a:pPr>
                <a:lnSpc>
                  <a:spcPct val="120000"/>
                </a:lnSpc>
              </a:pPr>
              <a:r>
                <a:rPr lang="en-US" altLang="zh-CN" sz="1600" dirty="0">
                  <a:cs typeface="+mn-ea"/>
                  <a:sym typeface="+mn-lt"/>
                </a:rPr>
                <a:t>2.</a:t>
              </a:r>
              <a:r>
                <a:rPr lang="zh-CN" altLang="en-US" sz="1600" dirty="0">
                  <a:cs typeface="+mn-ea"/>
                  <a:sym typeface="+mn-lt"/>
                </a:rPr>
                <a:t>取平均值：首先对所有值进行累加再求平均，最后输出相应结果。</a:t>
              </a:r>
              <a:endParaRPr lang="en-US" altLang="zh-CN" sz="1600" dirty="0">
                <a:cs typeface="+mn-ea"/>
                <a:sym typeface="+mn-lt"/>
              </a:endParaRPr>
            </a:p>
            <a:p>
              <a:pPr>
                <a:lnSpc>
                  <a:spcPct val="120000"/>
                </a:lnSpc>
              </a:pPr>
              <a:r>
                <a:rPr lang="en-US" altLang="zh-CN" sz="1600" dirty="0">
                  <a:cs typeface="+mn-ea"/>
                  <a:sym typeface="+mn-lt"/>
                </a:rPr>
                <a:t>3.</a:t>
              </a:r>
              <a:r>
                <a:rPr lang="zh-CN" altLang="en-US" sz="1600" dirty="0">
                  <a:cs typeface="+mn-ea"/>
                  <a:sym typeface="+mn-lt"/>
                </a:rPr>
                <a:t>折线图：使用</a:t>
              </a:r>
              <a:r>
                <a:rPr lang="en-US" altLang="zh-CN" sz="1600" dirty="0">
                  <a:cs typeface="+mn-ea"/>
                  <a:sym typeface="+mn-lt"/>
                </a:rPr>
                <a:t>Graphics2D</a:t>
              </a:r>
              <a:r>
                <a:rPr lang="zh-CN" altLang="en-US" sz="1600" dirty="0">
                  <a:cs typeface="+mn-ea"/>
                  <a:sym typeface="+mn-lt"/>
                </a:rPr>
                <a:t>绘制。</a:t>
              </a:r>
              <a:r>
                <a:rPr lang="en-US" altLang="zh-CN" sz="1600" dirty="0">
                  <a:cs typeface="+mn-ea"/>
                  <a:sym typeface="+mn-lt"/>
                </a:rPr>
                <a:t> </a:t>
              </a:r>
              <a:endParaRPr lang="zh-CN" altLang="en-US" sz="1600" dirty="0">
                <a:cs typeface="+mn-ea"/>
                <a:sym typeface="+mn-lt"/>
              </a:endParaRPr>
            </a:p>
          </p:txBody>
        </p: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9F6E9905-988C-6B57-1D50-B179F024C4E5}"/>
              </a:ext>
            </a:extLst>
          </p:cNvPr>
          <p:cNvGrpSpPr/>
          <p:nvPr/>
        </p:nvGrpSpPr>
        <p:grpSpPr>
          <a:xfrm>
            <a:off x="0" y="1446407"/>
            <a:ext cx="4737857" cy="2798963"/>
            <a:chOff x="6186439" y="1990038"/>
            <a:chExt cx="3095410" cy="2159355"/>
          </a:xfrm>
        </p:grpSpPr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BEB0B693-FAA2-B51B-1A0B-FCAF6A822A74}"/>
                </a:ext>
              </a:extLst>
            </p:cNvPr>
            <p:cNvSpPr txBox="1"/>
            <p:nvPr/>
          </p:nvSpPr>
          <p:spPr>
            <a:xfrm>
              <a:off x="6716765" y="1990038"/>
              <a:ext cx="1941566" cy="369332"/>
            </a:xfrm>
            <a:prstGeom prst="rect">
              <a:avLst/>
            </a:prstGeom>
            <a:noFill/>
          </p:spPr>
          <p:txBody>
            <a:bodyPr wrap="square" lIns="0" rIns="0" rtlCol="0" anchor="ctr" anchorCtr="0">
              <a:spAutoFit/>
            </a:bodyPr>
            <a:lstStyle/>
            <a:p>
              <a:r>
                <a:rPr lang="zh-CN" altLang="en-US" dirty="0">
                  <a:solidFill>
                    <a:schemeClr val="accent1"/>
                  </a:solidFill>
                  <a:cs typeface="+mn-ea"/>
                  <a:sym typeface="+mn-lt"/>
                </a:rPr>
                <a:t>任务分析</a:t>
              </a:r>
            </a:p>
          </p:txBody>
        </p:sp>
        <p:sp>
          <p:nvSpPr>
            <p:cNvPr id="33" name="矩形: 圆角 9">
              <a:extLst>
                <a:ext uri="{FF2B5EF4-FFF2-40B4-BE49-F238E27FC236}">
                  <a16:creationId xmlns:a16="http://schemas.microsoft.com/office/drawing/2014/main" id="{AF962834-052D-E484-F60C-D217044A16E3}"/>
                </a:ext>
              </a:extLst>
            </p:cNvPr>
            <p:cNvSpPr/>
            <p:nvPr/>
          </p:nvSpPr>
          <p:spPr>
            <a:xfrm>
              <a:off x="6186439" y="2003253"/>
              <a:ext cx="425380" cy="3315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zh-CN" dirty="0">
                  <a:cs typeface="+mn-ea"/>
                  <a:sym typeface="+mn-lt"/>
                </a:rPr>
                <a:t>01</a:t>
              </a:r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D633D53F-AB90-767A-A084-AA4100A85E96}"/>
                </a:ext>
              </a:extLst>
            </p:cNvPr>
            <p:cNvSpPr/>
            <p:nvPr/>
          </p:nvSpPr>
          <p:spPr>
            <a:xfrm>
              <a:off x="6286006" y="2269870"/>
              <a:ext cx="2995843" cy="1879523"/>
            </a:xfrm>
            <a:prstGeom prst="rect">
              <a:avLst/>
            </a:prstGeom>
          </p:spPr>
          <p:txBody>
            <a:bodyPr wrap="square" lIns="0" rIns="0" anchor="ctr" anchorCtr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600" dirty="0">
                  <a:cs typeface="+mn-ea"/>
                  <a:sym typeface="+mn-lt"/>
                </a:rPr>
                <a:t>1.</a:t>
              </a:r>
              <a:r>
                <a:rPr lang="zh-CN" altLang="en-US" sz="1600" dirty="0">
                  <a:cs typeface="+mn-ea"/>
                  <a:sym typeface="+mn-lt"/>
                </a:rPr>
                <a:t>输入：使用</a:t>
              </a:r>
              <a:r>
                <a:rPr lang="en-US" altLang="zh-CN" sz="1600" dirty="0">
                  <a:cs typeface="+mn-ea"/>
                  <a:sym typeface="+mn-lt"/>
                </a:rPr>
                <a:t>genres.txt</a:t>
              </a:r>
              <a:r>
                <a:rPr lang="zh-CN" altLang="en-US" sz="1600" dirty="0">
                  <a:cs typeface="+mn-ea"/>
                  <a:sym typeface="+mn-lt"/>
                </a:rPr>
                <a:t>与</a:t>
              </a:r>
              <a:r>
                <a:rPr lang="en-US" altLang="zh-CN" sz="1600" dirty="0">
                  <a:cs typeface="+mn-ea"/>
                  <a:sym typeface="+mn-lt"/>
                </a:rPr>
                <a:t>songs.txt</a:t>
              </a:r>
              <a:r>
                <a:rPr lang="zh-CN" altLang="en-US" sz="1600" dirty="0">
                  <a:cs typeface="+mn-ea"/>
                  <a:sym typeface="+mn-lt"/>
                </a:rPr>
                <a:t>。</a:t>
              </a:r>
            </a:p>
            <a:p>
              <a:pPr>
                <a:lnSpc>
                  <a:spcPct val="120000"/>
                </a:lnSpc>
              </a:pPr>
              <a:r>
                <a:rPr lang="en-US" altLang="zh-CN" sz="1600" dirty="0">
                  <a:cs typeface="+mn-ea"/>
                  <a:sym typeface="+mn-lt"/>
                </a:rPr>
                <a:t>2.</a:t>
              </a:r>
              <a:r>
                <a:rPr lang="zh-CN" altLang="en-US" sz="1600" dirty="0">
                  <a:cs typeface="+mn-ea"/>
                  <a:sym typeface="+mn-lt"/>
                </a:rPr>
                <a:t>输出：</a:t>
              </a:r>
            </a:p>
            <a:p>
              <a:pPr>
                <a:lnSpc>
                  <a:spcPct val="120000"/>
                </a:lnSpc>
              </a:pPr>
              <a:r>
                <a:rPr lang="zh-CN" altLang="en-US" sz="1600" dirty="0">
                  <a:cs typeface="+mn-ea"/>
                  <a:sym typeface="+mn-lt"/>
                </a:rPr>
                <a:t>（</a:t>
              </a:r>
              <a:r>
                <a:rPr lang="en-US" altLang="zh-CN" sz="1600" dirty="0">
                  <a:cs typeface="+mn-ea"/>
                  <a:sym typeface="+mn-lt"/>
                </a:rPr>
                <a:t>1</a:t>
              </a:r>
              <a:r>
                <a:rPr lang="zh-CN" altLang="en-US" sz="1600" dirty="0">
                  <a:cs typeface="+mn-ea"/>
                  <a:sym typeface="+mn-lt"/>
                </a:rPr>
                <a:t>）对每一个流派，分析属于该流派的</a:t>
              </a:r>
              <a:r>
                <a:rPr lang="en-US" altLang="zh-CN" sz="1600" dirty="0">
                  <a:cs typeface="+mn-ea"/>
                  <a:sym typeface="+mn-lt"/>
                </a:rPr>
                <a:t>energy</a:t>
              </a:r>
              <a:r>
                <a:rPr lang="zh-CN" altLang="en-US" sz="1600" dirty="0">
                  <a:cs typeface="+mn-ea"/>
                  <a:sym typeface="+mn-lt"/>
                </a:rPr>
                <a:t>、</a:t>
              </a:r>
              <a:r>
                <a:rPr lang="en-US" altLang="zh-CN" sz="1600" dirty="0">
                  <a:cs typeface="+mn-ea"/>
                  <a:sym typeface="+mn-lt"/>
                </a:rPr>
                <a:t>tempo</a:t>
              </a:r>
              <a:r>
                <a:rPr lang="zh-CN" altLang="en-US" sz="1600" dirty="0">
                  <a:cs typeface="+mn-ea"/>
                  <a:sym typeface="+mn-lt"/>
                </a:rPr>
                <a:t>、</a:t>
              </a:r>
              <a:r>
                <a:rPr lang="en-US" altLang="zh-CN" sz="1600" dirty="0">
                  <a:cs typeface="+mn-ea"/>
                  <a:sym typeface="+mn-lt"/>
                </a:rPr>
                <a:t>loudness</a:t>
              </a:r>
              <a:r>
                <a:rPr lang="zh-CN" altLang="en-US" sz="1600" dirty="0">
                  <a:cs typeface="+mn-ea"/>
                  <a:sym typeface="+mn-lt"/>
                </a:rPr>
                <a:t>、</a:t>
              </a:r>
              <a:r>
                <a:rPr lang="en-US" altLang="zh-CN" sz="1600" dirty="0">
                  <a:cs typeface="+mn-ea"/>
                  <a:sym typeface="+mn-lt"/>
                </a:rPr>
                <a:t>duration</a:t>
              </a:r>
              <a:r>
                <a:rPr lang="zh-CN" altLang="en-US" sz="1600" dirty="0">
                  <a:cs typeface="+mn-ea"/>
                  <a:sym typeface="+mn-lt"/>
                </a:rPr>
                <a:t>、</a:t>
              </a:r>
              <a:r>
                <a:rPr lang="en-US" altLang="zh-CN" sz="1600" dirty="0">
                  <a:cs typeface="+mn-ea"/>
                  <a:sym typeface="+mn-lt"/>
                </a:rPr>
                <a:t>danceability</a:t>
              </a:r>
              <a:r>
                <a:rPr lang="zh-CN" altLang="en-US" sz="1600" dirty="0">
                  <a:cs typeface="+mn-ea"/>
                  <a:sym typeface="+mn-lt"/>
                </a:rPr>
                <a:t>的平均值，并以流派，属性平均值的格式输出到</a:t>
              </a:r>
              <a:r>
                <a:rPr lang="en-US" altLang="zh-CN" sz="1600" dirty="0">
                  <a:cs typeface="+mn-ea"/>
                  <a:sym typeface="+mn-lt"/>
                </a:rPr>
                <a:t>task25.txt</a:t>
              </a:r>
              <a:r>
                <a:rPr lang="zh-CN" altLang="en-US" sz="1600" dirty="0">
                  <a:cs typeface="+mn-ea"/>
                  <a:sym typeface="+mn-lt"/>
                </a:rPr>
                <a:t>；</a:t>
              </a:r>
            </a:p>
            <a:p>
              <a:pPr>
                <a:lnSpc>
                  <a:spcPct val="120000"/>
                </a:lnSpc>
              </a:pPr>
              <a:r>
                <a:rPr lang="zh-CN" altLang="en-US" sz="1600" dirty="0">
                  <a:cs typeface="+mn-ea"/>
                  <a:sym typeface="+mn-lt"/>
                </a:rPr>
                <a:t>（</a:t>
              </a:r>
              <a:r>
                <a:rPr lang="en-US" altLang="zh-CN" sz="1600" dirty="0">
                  <a:cs typeface="+mn-ea"/>
                  <a:sym typeface="+mn-lt"/>
                </a:rPr>
                <a:t>2</a:t>
              </a:r>
              <a:r>
                <a:rPr lang="zh-CN" altLang="en-US" sz="1600" dirty="0">
                  <a:cs typeface="+mn-ea"/>
                  <a:sym typeface="+mn-lt"/>
                </a:rPr>
                <a:t>）并以流派为横坐标，各属性平均值为纵坐标绘制直线图，并输出</a:t>
              </a:r>
              <a:r>
                <a:rPr lang="en-US" altLang="zh-CN" sz="1600" dirty="0">
                  <a:cs typeface="+mn-ea"/>
                  <a:sym typeface="+mn-lt"/>
                </a:rPr>
                <a:t>task25.png</a:t>
              </a:r>
              <a:r>
                <a:rPr lang="zh-CN" altLang="en-US" sz="1600" dirty="0">
                  <a:cs typeface="+mn-ea"/>
                  <a:sym typeface="+mn-lt"/>
                </a:rPr>
                <a:t>。</a:t>
              </a:r>
            </a:p>
          </p:txBody>
        </p:sp>
      </p:grpSp>
      <p:pic>
        <p:nvPicPr>
          <p:cNvPr id="10" name="图片 9">
            <a:extLst>
              <a:ext uri="{FF2B5EF4-FFF2-40B4-BE49-F238E27FC236}">
                <a16:creationId xmlns:a16="http://schemas.microsoft.com/office/drawing/2014/main" id="{11BD2F5D-4723-3A13-B91D-819FD5EFB5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5532" y="3276957"/>
            <a:ext cx="4770533" cy="3307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73217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占位符 17"/>
          <p:cNvSpPr>
            <a:spLocks noGrp="1"/>
          </p:cNvSpPr>
          <p:nvPr>
            <p:ph type="body" sz="quarter" idx="20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歌曲情感分析</a:t>
            </a: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zh-CN" dirty="0"/>
              <a:t>PART 03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89683681"/>
      </p:ext>
    </p:extLst>
  </p:cSld>
  <p:clrMapOvr>
    <a:masterClrMapping/>
  </p:clrMapOvr>
  <p:transition spd="slow">
    <p:push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>
            <a:extLst>
              <a:ext uri="{FF2B5EF4-FFF2-40B4-BE49-F238E27FC236}">
                <a16:creationId xmlns:a16="http://schemas.microsoft.com/office/drawing/2014/main" id="{E7E35F23-457A-5637-C800-D5DA4EBB46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326" y="865274"/>
            <a:ext cx="4875446" cy="1605329"/>
          </a:xfrm>
          <a:prstGeom prst="rect">
            <a:avLst/>
          </a:prstGeom>
        </p:spPr>
      </p:pic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696000" y="690876"/>
            <a:ext cx="3960000" cy="425822"/>
          </a:xfrm>
        </p:spPr>
        <p:txBody>
          <a:bodyPr/>
          <a:lstStyle/>
          <a:p>
            <a:r>
              <a:rPr lang="zh-CN" altLang="en-US" dirty="0"/>
              <a:t>设计思想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696000" y="1087552"/>
            <a:ext cx="3960000" cy="286232"/>
          </a:xfrm>
        </p:spPr>
        <p:txBody>
          <a:bodyPr/>
          <a:lstStyle/>
          <a:p>
            <a:r>
              <a:rPr lang="en-US" altLang="zh-CN" dirty="0"/>
              <a:t>DESIGN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696000" y="3019082"/>
            <a:ext cx="1208964" cy="120896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en-US" altLang="zh-CN" sz="3200" dirty="0">
                <a:cs typeface="+mn-ea"/>
                <a:sym typeface="+mn-lt"/>
              </a:rPr>
              <a:t>1</a:t>
            </a:r>
            <a:endParaRPr lang="zh-CN" altLang="en-US" sz="3200" dirty="0">
              <a:cs typeface="+mn-ea"/>
              <a:sym typeface="+mn-lt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041082" y="3019082"/>
            <a:ext cx="1208964" cy="1208964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en-US" altLang="zh-CN" sz="3200" dirty="0">
                <a:cs typeface="+mn-ea"/>
                <a:sym typeface="+mn-lt"/>
              </a:rPr>
              <a:t>2</a:t>
            </a:r>
            <a:endParaRPr lang="zh-CN" altLang="en-US" sz="3200" dirty="0">
              <a:cs typeface="+mn-ea"/>
              <a:sym typeface="+mn-lt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386165" y="3019082"/>
            <a:ext cx="1208964" cy="1208964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en-US" altLang="zh-CN" sz="3200" dirty="0">
                <a:cs typeface="+mn-ea"/>
                <a:sym typeface="+mn-lt"/>
              </a:rPr>
              <a:t>3</a:t>
            </a:r>
            <a:endParaRPr lang="zh-CN" altLang="en-US" sz="3200" dirty="0">
              <a:cs typeface="+mn-ea"/>
              <a:sym typeface="+mn-lt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921998" y="2057747"/>
            <a:ext cx="290945" cy="29094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zh-CN" altLang="en-US" sz="1600">
              <a:cs typeface="+mn-ea"/>
              <a:sym typeface="+mn-lt"/>
            </a:endParaRPr>
          </a:p>
        </p:txBody>
      </p:sp>
      <p:cxnSp>
        <p:nvCxnSpPr>
          <p:cNvPr id="9" name="直接连接符 8"/>
          <p:cNvCxnSpPr>
            <a:stCxn id="7" idx="1"/>
          </p:cNvCxnSpPr>
          <p:nvPr/>
        </p:nvCxnSpPr>
        <p:spPr>
          <a:xfrm flipH="1">
            <a:off x="1300481" y="2203220"/>
            <a:ext cx="4621517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>
            <a:endCxn id="4" idx="0"/>
          </p:cNvCxnSpPr>
          <p:nvPr/>
        </p:nvCxnSpPr>
        <p:spPr>
          <a:xfrm>
            <a:off x="1300481" y="2203218"/>
            <a:ext cx="1" cy="81586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>
            <a:cxnSpLocks/>
            <a:stCxn id="5" idx="2"/>
          </p:cNvCxnSpPr>
          <p:nvPr/>
        </p:nvCxnSpPr>
        <p:spPr>
          <a:xfrm>
            <a:off x="2645564" y="4228046"/>
            <a:ext cx="0" cy="173970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>
            <a:stCxn id="15" idx="1"/>
          </p:cNvCxnSpPr>
          <p:nvPr/>
        </p:nvCxnSpPr>
        <p:spPr>
          <a:xfrm flipH="1" flipV="1">
            <a:off x="2645564" y="5967754"/>
            <a:ext cx="3276434" cy="1024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>
            <a:stCxn id="14" idx="1"/>
            <a:endCxn id="6" idx="3"/>
          </p:cNvCxnSpPr>
          <p:nvPr/>
        </p:nvCxnSpPr>
        <p:spPr>
          <a:xfrm flipH="1" flipV="1">
            <a:off x="4595129" y="3623564"/>
            <a:ext cx="1326869" cy="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5921998" y="3478092"/>
            <a:ext cx="290945" cy="29094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zh-CN" altLang="en-US" sz="1600">
              <a:cs typeface="+mn-ea"/>
              <a:sym typeface="+mn-lt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921998" y="5832523"/>
            <a:ext cx="290945" cy="29094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zh-CN" altLang="en-US" sz="1600">
              <a:cs typeface="+mn-ea"/>
              <a:sym typeface="+mn-lt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6341045" y="1687692"/>
            <a:ext cx="5154955" cy="130805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spcBef>
                <a:spcPts val="600"/>
              </a:spcBef>
            </a:pPr>
            <a:r>
              <a:rPr lang="zh-CN" altLang="en-US" sz="1600" b="1" dirty="0">
                <a:cs typeface="+mn-ea"/>
                <a:sym typeface="+mn-lt"/>
              </a:rPr>
              <a:t>基础设计</a:t>
            </a:r>
            <a:endParaRPr lang="en-US" altLang="zh-CN" sz="1600" b="1" dirty="0">
              <a:cs typeface="+mn-ea"/>
              <a:sym typeface="+mn-lt"/>
            </a:endParaRPr>
          </a:p>
          <a:p>
            <a:pPr>
              <a:spcBef>
                <a:spcPts val="600"/>
              </a:spcBef>
            </a:pPr>
            <a:r>
              <a:rPr lang="zh-CN" altLang="en-US" sz="1600" dirty="0">
                <a:cs typeface="+mn-ea"/>
                <a:sym typeface="+mn-lt"/>
              </a:rPr>
              <a:t>求和每个单词表达的情感权值，统计每个</a:t>
            </a:r>
            <a:r>
              <a:rPr lang="en-US" altLang="zh-CN" sz="1600" dirty="0">
                <a:cs typeface="+mn-ea"/>
                <a:sym typeface="+mn-lt"/>
              </a:rPr>
              <a:t>track</a:t>
            </a:r>
            <a:r>
              <a:rPr lang="zh-CN" altLang="en-US" sz="1600" dirty="0">
                <a:cs typeface="+mn-ea"/>
                <a:sym typeface="+mn-lt"/>
              </a:rPr>
              <a:t>的总值。</a:t>
            </a:r>
            <a:endParaRPr lang="en-US" altLang="zh-CN" sz="1600" dirty="0">
              <a:cs typeface="+mn-ea"/>
              <a:sym typeface="+mn-lt"/>
            </a:endParaRPr>
          </a:p>
          <a:p>
            <a:pPr>
              <a:spcBef>
                <a:spcPts val="600"/>
              </a:spcBef>
            </a:pPr>
            <a:r>
              <a:rPr lang="zh-CN" altLang="en-US" sz="1600" dirty="0">
                <a:cs typeface="+mn-ea"/>
                <a:sym typeface="+mn-lt"/>
              </a:rPr>
              <a:t>训练集每首歌的权值设为</a:t>
            </a:r>
            <a:r>
              <a:rPr lang="en-US" altLang="zh-CN" sz="1600" dirty="0">
                <a:cs typeface="+mn-ea"/>
                <a:sym typeface="+mn-lt"/>
              </a:rPr>
              <a:t>1</a:t>
            </a:r>
            <a:r>
              <a:rPr lang="zh-CN" altLang="en-US" sz="1600" dirty="0">
                <a:cs typeface="+mn-ea"/>
                <a:sym typeface="+mn-lt"/>
              </a:rPr>
              <a:t>，每个单词为</a:t>
            </a:r>
            <a:r>
              <a:rPr lang="en-US" altLang="zh-CN" sz="1600" dirty="0">
                <a:cs typeface="+mn-ea"/>
                <a:sym typeface="+mn-lt"/>
              </a:rPr>
              <a:t>1/</a:t>
            </a:r>
            <a:r>
              <a:rPr lang="en-US" altLang="zh-CN" sz="1600" dirty="0" err="1">
                <a:cs typeface="+mn-ea"/>
                <a:sym typeface="+mn-lt"/>
              </a:rPr>
              <a:t>wordnum</a:t>
            </a:r>
            <a:r>
              <a:rPr lang="zh-CN" altLang="en-US" sz="1600" dirty="0">
                <a:cs typeface="+mn-ea"/>
                <a:sym typeface="+mn-lt"/>
              </a:rPr>
              <a:t>。</a:t>
            </a:r>
            <a:endParaRPr lang="en-US" altLang="zh-CN" sz="1600" dirty="0">
              <a:cs typeface="+mn-ea"/>
              <a:sym typeface="+mn-lt"/>
            </a:endParaRPr>
          </a:p>
          <a:p>
            <a:pPr>
              <a:spcBef>
                <a:spcPts val="600"/>
              </a:spcBef>
            </a:pPr>
            <a:r>
              <a:rPr lang="en-US" altLang="zh-CN" sz="1600" dirty="0">
                <a:cs typeface="+mn-ea"/>
                <a:sym typeface="+mn-lt"/>
              </a:rPr>
              <a:t>positive</a:t>
            </a:r>
            <a:r>
              <a:rPr lang="zh-CN" altLang="en-US" sz="1600" dirty="0">
                <a:cs typeface="+mn-ea"/>
                <a:sym typeface="+mn-lt"/>
              </a:rPr>
              <a:t>为正数，</a:t>
            </a:r>
            <a:r>
              <a:rPr lang="en-US" altLang="zh-CN" sz="1600" dirty="0">
                <a:cs typeface="+mn-ea"/>
                <a:sym typeface="+mn-lt"/>
              </a:rPr>
              <a:t>negative</a:t>
            </a:r>
            <a:r>
              <a:rPr lang="zh-CN" altLang="en-US" sz="1600" dirty="0">
                <a:cs typeface="+mn-ea"/>
                <a:sym typeface="+mn-lt"/>
              </a:rPr>
              <a:t>为负数。</a:t>
            </a:r>
            <a:endParaRPr lang="en-US" altLang="zh-CN" sz="1600" dirty="0">
              <a:cs typeface="+mn-ea"/>
              <a:sym typeface="+mn-lt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6341045" y="3108039"/>
            <a:ext cx="5546155" cy="792718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b="1" dirty="0" err="1">
                <a:cs typeface="+mn-ea"/>
              </a:rPr>
              <a:t>weightFactor</a:t>
            </a:r>
            <a:r>
              <a:rPr lang="zh-CN" altLang="en-US" sz="1600" b="1" dirty="0"/>
              <a:t>权重调整</a:t>
            </a:r>
            <a:endParaRPr lang="en-US" altLang="zh-CN" sz="1600" b="1" dirty="0">
              <a:cs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cs typeface="+mn-ea"/>
              </a:rPr>
              <a:t>正面歌词数据和负面歌词数据量不平衡，因此需要平衡权值。</a:t>
            </a:r>
            <a:endParaRPr lang="en-US" altLang="zh-CN" sz="1600" dirty="0">
              <a:cs typeface="+mn-ea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6341045" y="5462470"/>
            <a:ext cx="5154955" cy="90794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zh-CN" sz="1600" b="1" dirty="0" err="1">
                <a:cs typeface="+mn-ea"/>
                <a:sym typeface="+mn-lt"/>
              </a:rPr>
              <a:t>stopswords</a:t>
            </a:r>
            <a:r>
              <a:rPr lang="zh-CN" altLang="en-US" sz="1600" b="1" dirty="0">
                <a:cs typeface="+mn-ea"/>
                <a:sym typeface="+mn-lt"/>
              </a:rPr>
              <a:t>停用词</a:t>
            </a:r>
            <a:endParaRPr lang="en-US" altLang="zh-CN" sz="1600" b="1" dirty="0">
              <a:cs typeface="+mn-ea"/>
              <a:sym typeface="+mn-lt"/>
            </a:endParaRPr>
          </a:p>
          <a:p>
            <a:pPr>
              <a:spcBef>
                <a:spcPts val="600"/>
              </a:spcBef>
            </a:pPr>
            <a:r>
              <a:rPr lang="zh-CN" altLang="en-US" sz="1600" dirty="0">
                <a:cs typeface="+mn-ea"/>
                <a:sym typeface="+mn-lt"/>
              </a:rPr>
              <a:t>将一些无意义的词建立停用词列表并筛去，减少对判断情感的影响。</a:t>
            </a:r>
            <a:endParaRPr lang="en-US" altLang="zh-CN" sz="1600" dirty="0">
              <a:cs typeface="+mn-ea"/>
              <a:sym typeface="+mn-lt"/>
            </a:endParaRPr>
          </a:p>
        </p:txBody>
      </p:sp>
      <p:cxnSp>
        <p:nvCxnSpPr>
          <p:cNvPr id="21" name="直接连接符 20"/>
          <p:cNvCxnSpPr/>
          <p:nvPr/>
        </p:nvCxnSpPr>
        <p:spPr>
          <a:xfrm>
            <a:off x="696000" y="1472539"/>
            <a:ext cx="98805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>
            <a:extLst>
              <a:ext uri="{FF2B5EF4-FFF2-40B4-BE49-F238E27FC236}">
                <a16:creationId xmlns:a16="http://schemas.microsoft.com/office/drawing/2014/main" id="{4442EE8E-4C8A-6BB9-D190-AE0AEB5F48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7470" y="3981485"/>
            <a:ext cx="5303980" cy="1188823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51D0C971-024F-04FE-F3A0-5A5AD26DDA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4056" y="5222240"/>
            <a:ext cx="3147333" cy="1501270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61B49E55-FE3F-112F-2686-4F1E8A4D25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1347" y="4487625"/>
            <a:ext cx="892926" cy="2235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02893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73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230"/>
                            </p:stCondLst>
                            <p:childTnLst>
                              <p:par>
                                <p:cTn id="3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73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23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730"/>
                            </p:stCondLst>
                            <p:childTnLst>
                              <p:par>
                                <p:cTn id="4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"/>
                                  </p:iterate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686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7360"/>
                            </p:stCondLst>
                            <p:childTnLst>
                              <p:par>
                                <p:cTn id="5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786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8360"/>
                            </p:stCondLst>
                            <p:childTnLst>
                              <p:par>
                                <p:cTn id="6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"/>
                                  </p:iterate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14" grpId="0" animBg="1"/>
      <p:bldP spid="15" grpId="0" animBg="1"/>
      <p:bldP spid="16" grpId="0"/>
      <p:bldP spid="17" grpId="0"/>
      <p:bldP spid="1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2000" cy="127725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4026353" y="413255"/>
            <a:ext cx="3960000" cy="425822"/>
          </a:xfrm>
        </p:spPr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情感分析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6660775" y="1626349"/>
            <a:ext cx="3167495" cy="1602035"/>
            <a:chOff x="6186439" y="2003253"/>
            <a:chExt cx="2471892" cy="1167730"/>
          </a:xfrm>
        </p:grpSpPr>
        <p:sp>
          <p:nvSpPr>
            <p:cNvPr id="5" name="文本框 4"/>
            <p:cNvSpPr txBox="1"/>
            <p:nvPr/>
          </p:nvSpPr>
          <p:spPr>
            <a:xfrm>
              <a:off x="6716765" y="2040100"/>
              <a:ext cx="1941566" cy="269208"/>
            </a:xfrm>
            <a:prstGeom prst="rect">
              <a:avLst/>
            </a:prstGeom>
            <a:noFill/>
          </p:spPr>
          <p:txBody>
            <a:bodyPr wrap="square" lIns="0" rIns="0" rtlCol="0" anchor="ctr" anchorCtr="0">
              <a:spAutoFit/>
            </a:bodyPr>
            <a:lstStyle/>
            <a:p>
              <a:r>
                <a:rPr lang="zh-CN" altLang="en-US" dirty="0">
                  <a:solidFill>
                    <a:schemeClr val="accent1"/>
                  </a:solidFill>
                  <a:cs typeface="+mn-ea"/>
                  <a:sym typeface="+mn-lt"/>
                </a:rPr>
                <a:t>乐曲情感</a:t>
              </a:r>
            </a:p>
          </p:txBody>
        </p:sp>
        <p:sp>
          <p:nvSpPr>
            <p:cNvPr id="6" name="矩形: 圆角 9"/>
            <p:cNvSpPr/>
            <p:nvPr/>
          </p:nvSpPr>
          <p:spPr>
            <a:xfrm>
              <a:off x="6186439" y="2003253"/>
              <a:ext cx="425380" cy="3315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zh-CN" dirty="0">
                  <a:cs typeface="+mn-ea"/>
                  <a:sym typeface="+mn-lt"/>
                </a:rPr>
                <a:t>02</a:t>
              </a:r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6186439" y="2862375"/>
              <a:ext cx="2471892" cy="308608"/>
            </a:xfrm>
            <a:prstGeom prst="rect">
              <a:avLst/>
            </a:prstGeom>
          </p:spPr>
          <p:txBody>
            <a:bodyPr wrap="square" lIns="0" rIns="0" anchor="ctr" anchorCtr="0">
              <a:spAutoFit/>
            </a:bodyPr>
            <a:lstStyle/>
            <a:p>
              <a:pPr>
                <a:lnSpc>
                  <a:spcPct val="150000"/>
                </a:lnSpc>
              </a:pPr>
              <a:endParaRPr lang="en-US" altLang="zh-CN" sz="1600" dirty="0">
                <a:cs typeface="+mn-ea"/>
              </a:endParaRPr>
            </a:p>
          </p:txBody>
        </p: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9F6E9905-988C-6B57-1D50-B179F024C4E5}"/>
              </a:ext>
            </a:extLst>
          </p:cNvPr>
          <p:cNvGrpSpPr/>
          <p:nvPr/>
        </p:nvGrpSpPr>
        <p:grpSpPr>
          <a:xfrm>
            <a:off x="152401" y="1570048"/>
            <a:ext cx="2895601" cy="1371775"/>
            <a:chOff x="6186439" y="2003253"/>
            <a:chExt cx="2471892" cy="976036"/>
          </a:xfrm>
        </p:grpSpPr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BEB0B693-FAA2-B51B-1A0B-FCAF6A822A74}"/>
                </a:ext>
              </a:extLst>
            </p:cNvPr>
            <p:cNvSpPr txBox="1"/>
            <p:nvPr/>
          </p:nvSpPr>
          <p:spPr>
            <a:xfrm>
              <a:off x="6716765" y="2043312"/>
              <a:ext cx="1941566" cy="262785"/>
            </a:xfrm>
            <a:prstGeom prst="rect">
              <a:avLst/>
            </a:prstGeom>
            <a:noFill/>
          </p:spPr>
          <p:txBody>
            <a:bodyPr wrap="square" lIns="0" rIns="0" rtlCol="0" anchor="ctr" anchorCtr="0">
              <a:spAutoFit/>
            </a:bodyPr>
            <a:lstStyle/>
            <a:p>
              <a:r>
                <a:rPr lang="zh-CN" altLang="en-US" dirty="0">
                  <a:solidFill>
                    <a:schemeClr val="accent1"/>
                  </a:solidFill>
                  <a:cs typeface="+mn-ea"/>
                  <a:sym typeface="+mn-lt"/>
                </a:rPr>
                <a:t>单词情感</a:t>
              </a:r>
            </a:p>
          </p:txBody>
        </p:sp>
        <p:sp>
          <p:nvSpPr>
            <p:cNvPr id="33" name="矩形: 圆角 9">
              <a:extLst>
                <a:ext uri="{FF2B5EF4-FFF2-40B4-BE49-F238E27FC236}">
                  <a16:creationId xmlns:a16="http://schemas.microsoft.com/office/drawing/2014/main" id="{AF962834-052D-E484-F60C-D217044A16E3}"/>
                </a:ext>
              </a:extLst>
            </p:cNvPr>
            <p:cNvSpPr/>
            <p:nvPr/>
          </p:nvSpPr>
          <p:spPr>
            <a:xfrm>
              <a:off x="6186439" y="2003253"/>
              <a:ext cx="425380" cy="3315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zh-CN" dirty="0">
                  <a:cs typeface="+mn-ea"/>
                  <a:sym typeface="+mn-lt"/>
                </a:rPr>
                <a:t>01</a:t>
              </a:r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D633D53F-AB90-767A-A084-AA4100A85E96}"/>
                </a:ext>
              </a:extLst>
            </p:cNvPr>
            <p:cNvSpPr/>
            <p:nvPr/>
          </p:nvSpPr>
          <p:spPr>
            <a:xfrm>
              <a:off x="6186439" y="2678044"/>
              <a:ext cx="2471892" cy="301245"/>
            </a:xfrm>
            <a:prstGeom prst="rect">
              <a:avLst/>
            </a:prstGeom>
          </p:spPr>
          <p:txBody>
            <a:bodyPr wrap="square" lIns="0" rIns="0" anchor="ctr" anchorCtr="0">
              <a:spAutoFit/>
            </a:bodyPr>
            <a:lstStyle/>
            <a:p>
              <a:pPr>
                <a:lnSpc>
                  <a:spcPct val="150000"/>
                </a:lnSpc>
              </a:pPr>
              <a:endParaRPr lang="zh-CN" altLang="en-US" sz="1600" dirty="0">
                <a:cs typeface="+mn-ea"/>
                <a:sym typeface="+mn-lt"/>
              </a:endParaRPr>
            </a:p>
          </p:txBody>
        </p:sp>
      </p:grpSp>
      <p:pic>
        <p:nvPicPr>
          <p:cNvPr id="9" name="图片 8">
            <a:extLst>
              <a:ext uri="{FF2B5EF4-FFF2-40B4-BE49-F238E27FC236}">
                <a16:creationId xmlns:a16="http://schemas.microsoft.com/office/drawing/2014/main" id="{FC713DA5-E262-A324-565B-A262EB4B34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0228"/>
          <a:stretch/>
        </p:blipFill>
        <p:spPr>
          <a:xfrm>
            <a:off x="353774" y="3887964"/>
            <a:ext cx="2504083" cy="206123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C846C526-F382-51B1-EF20-8A7D9BA495E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9653"/>
          <a:stretch/>
        </p:blipFill>
        <p:spPr>
          <a:xfrm>
            <a:off x="2859066" y="4976158"/>
            <a:ext cx="2423486" cy="1592718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EAB68CC7-5EF1-CB0A-EB07-3CC57E22A5C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710"/>
          <a:stretch/>
        </p:blipFill>
        <p:spPr>
          <a:xfrm>
            <a:off x="7833944" y="3873558"/>
            <a:ext cx="2297972" cy="2615084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3A809AE0-DBE4-F9EB-D048-C38CA84F96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2401" y="2145464"/>
            <a:ext cx="5692633" cy="1592718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1367CCB9-EDB4-6801-9656-4134A2FC514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88681" y="2268181"/>
            <a:ext cx="4466189" cy="983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7118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702629" y="1559815"/>
            <a:ext cx="2786743" cy="52322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zh-CN" altLang="en-US" sz="2800" dirty="0"/>
              <a:t>目录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4007371" y="911931"/>
            <a:ext cx="4177260" cy="76944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zh-CN" sz="4400" dirty="0">
                <a:solidFill>
                  <a:schemeClr val="accent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CONTENTS</a:t>
            </a:r>
            <a:endParaRPr lang="zh-CN" altLang="en-US" sz="4400" dirty="0">
              <a:solidFill>
                <a:schemeClr val="accent1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40231" y="5224022"/>
            <a:ext cx="22352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/>
              <a:t>数据集预处理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2860681" y="5224022"/>
            <a:ext cx="22352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/>
              <a:t>音乐数据特征分析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4981131" y="5224022"/>
            <a:ext cx="22352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/>
              <a:t>歌曲情感分析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7101581" y="5224022"/>
            <a:ext cx="22352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/>
              <a:t>歌曲流派分类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9222029" y="5224022"/>
            <a:ext cx="22352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/>
              <a:t>系统可视化</a:t>
            </a:r>
          </a:p>
        </p:txBody>
      </p:sp>
      <p:sp>
        <p:nvSpPr>
          <p:cNvPr id="14" name="任意多边形 13"/>
          <p:cNvSpPr>
            <a:spLocks noChangeAspect="1"/>
          </p:cNvSpPr>
          <p:nvPr/>
        </p:nvSpPr>
        <p:spPr>
          <a:xfrm>
            <a:off x="1702599" y="4161874"/>
            <a:ext cx="310464" cy="302664"/>
          </a:xfrm>
          <a:custGeom>
            <a:avLst/>
            <a:gdLst>
              <a:gd name="connsiteX0" fmla="*/ 371036 w 3082990"/>
              <a:gd name="connsiteY0" fmla="*/ 371036 h 3005540"/>
              <a:gd name="connsiteX1" fmla="*/ 371036 w 3082990"/>
              <a:gd name="connsiteY1" fmla="*/ 1921998 h 3005540"/>
              <a:gd name="connsiteX2" fmla="*/ 2711954 w 3082990"/>
              <a:gd name="connsiteY2" fmla="*/ 1921998 h 3005540"/>
              <a:gd name="connsiteX3" fmla="*/ 2711954 w 3082990"/>
              <a:gd name="connsiteY3" fmla="*/ 371036 h 3005540"/>
              <a:gd name="connsiteX4" fmla="*/ 0 w 3082990"/>
              <a:gd name="connsiteY4" fmla="*/ 0 h 3005540"/>
              <a:gd name="connsiteX5" fmla="*/ 3082990 w 3082990"/>
              <a:gd name="connsiteY5" fmla="*/ 0 h 3005540"/>
              <a:gd name="connsiteX6" fmla="*/ 3082990 w 3082990"/>
              <a:gd name="connsiteY6" fmla="*/ 2293034 h 3005540"/>
              <a:gd name="connsiteX7" fmla="*/ 1825302 w 3082990"/>
              <a:gd name="connsiteY7" fmla="*/ 2293034 h 3005540"/>
              <a:gd name="connsiteX8" fmla="*/ 1825302 w 3082990"/>
              <a:gd name="connsiteY8" fmla="*/ 2639780 h 3005540"/>
              <a:gd name="connsiteX9" fmla="*/ 2423592 w 3082990"/>
              <a:gd name="connsiteY9" fmla="*/ 2639780 h 3005540"/>
              <a:gd name="connsiteX10" fmla="*/ 2423592 w 3082990"/>
              <a:gd name="connsiteY10" fmla="*/ 3005540 h 3005540"/>
              <a:gd name="connsiteX11" fmla="*/ 659398 w 3082990"/>
              <a:gd name="connsiteY11" fmla="*/ 3005540 h 3005540"/>
              <a:gd name="connsiteX12" fmla="*/ 659398 w 3082990"/>
              <a:gd name="connsiteY12" fmla="*/ 2639780 h 3005540"/>
              <a:gd name="connsiteX13" fmla="*/ 1257688 w 3082990"/>
              <a:gd name="connsiteY13" fmla="*/ 2639780 h 3005540"/>
              <a:gd name="connsiteX14" fmla="*/ 1257688 w 3082990"/>
              <a:gd name="connsiteY14" fmla="*/ 2293034 h 3005540"/>
              <a:gd name="connsiteX15" fmla="*/ 0 w 3082990"/>
              <a:gd name="connsiteY15" fmla="*/ 2293034 h 3005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082990" h="3005540">
                <a:moveTo>
                  <a:pt x="371036" y="371036"/>
                </a:moveTo>
                <a:lnTo>
                  <a:pt x="371036" y="1921998"/>
                </a:lnTo>
                <a:lnTo>
                  <a:pt x="2711954" y="1921998"/>
                </a:lnTo>
                <a:lnTo>
                  <a:pt x="2711954" y="371036"/>
                </a:lnTo>
                <a:close/>
                <a:moveTo>
                  <a:pt x="0" y="0"/>
                </a:moveTo>
                <a:lnTo>
                  <a:pt x="3082990" y="0"/>
                </a:lnTo>
                <a:lnTo>
                  <a:pt x="3082990" y="2293034"/>
                </a:lnTo>
                <a:lnTo>
                  <a:pt x="1825302" y="2293034"/>
                </a:lnTo>
                <a:lnTo>
                  <a:pt x="1825302" y="2639780"/>
                </a:lnTo>
                <a:lnTo>
                  <a:pt x="2423592" y="2639780"/>
                </a:lnTo>
                <a:lnTo>
                  <a:pt x="2423592" y="3005540"/>
                </a:lnTo>
                <a:lnTo>
                  <a:pt x="659398" y="3005540"/>
                </a:lnTo>
                <a:lnTo>
                  <a:pt x="659398" y="2639780"/>
                </a:lnTo>
                <a:lnTo>
                  <a:pt x="1257688" y="2639780"/>
                </a:lnTo>
                <a:lnTo>
                  <a:pt x="1257688" y="2293034"/>
                </a:lnTo>
                <a:lnTo>
                  <a:pt x="0" y="229303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5" name="任意多边形 14"/>
          <p:cNvSpPr>
            <a:spLocks noChangeAspect="1"/>
          </p:cNvSpPr>
          <p:nvPr/>
        </p:nvSpPr>
        <p:spPr>
          <a:xfrm>
            <a:off x="3832740" y="4161874"/>
            <a:ext cx="302664" cy="302664"/>
          </a:xfrm>
          <a:custGeom>
            <a:avLst/>
            <a:gdLst>
              <a:gd name="connsiteX0" fmla="*/ 3009329 w 4544704"/>
              <a:gd name="connsiteY0" fmla="*/ 2055014 h 4544704"/>
              <a:gd name="connsiteX1" fmla="*/ 3391467 w 4544704"/>
              <a:gd name="connsiteY1" fmla="*/ 2055014 h 4544704"/>
              <a:gd name="connsiteX2" fmla="*/ 3391467 w 4544704"/>
              <a:gd name="connsiteY2" fmla="*/ 3528972 h 4544704"/>
              <a:gd name="connsiteX3" fmla="*/ 3009329 w 4544704"/>
              <a:gd name="connsiteY3" fmla="*/ 3528972 h 4544704"/>
              <a:gd name="connsiteX4" fmla="*/ 1132765 w 4544704"/>
              <a:gd name="connsiteY4" fmla="*/ 1495456 h 4544704"/>
              <a:gd name="connsiteX5" fmla="*/ 1514903 w 4544704"/>
              <a:gd name="connsiteY5" fmla="*/ 1495456 h 4544704"/>
              <a:gd name="connsiteX6" fmla="*/ 1514903 w 4544704"/>
              <a:gd name="connsiteY6" fmla="*/ 3528972 h 4544704"/>
              <a:gd name="connsiteX7" fmla="*/ 1132765 w 4544704"/>
              <a:gd name="connsiteY7" fmla="*/ 3528972 h 4544704"/>
              <a:gd name="connsiteX8" fmla="*/ 2081283 w 4544704"/>
              <a:gd name="connsiteY8" fmla="*/ 894954 h 4544704"/>
              <a:gd name="connsiteX9" fmla="*/ 2463421 w 4544704"/>
              <a:gd name="connsiteY9" fmla="*/ 894954 h 4544704"/>
              <a:gd name="connsiteX10" fmla="*/ 2463421 w 4544704"/>
              <a:gd name="connsiteY10" fmla="*/ 3528972 h 4544704"/>
              <a:gd name="connsiteX11" fmla="*/ 2081283 w 4544704"/>
              <a:gd name="connsiteY11" fmla="*/ 3528972 h 4544704"/>
              <a:gd name="connsiteX12" fmla="*/ 631912 w 4544704"/>
              <a:gd name="connsiteY12" fmla="*/ 249116 h 4544704"/>
              <a:gd name="connsiteX13" fmla="*/ 249116 w 4544704"/>
              <a:gd name="connsiteY13" fmla="*/ 631912 h 4544704"/>
              <a:gd name="connsiteX14" fmla="*/ 249116 w 4544704"/>
              <a:gd name="connsiteY14" fmla="*/ 3912793 h 4544704"/>
              <a:gd name="connsiteX15" fmla="*/ 631912 w 4544704"/>
              <a:gd name="connsiteY15" fmla="*/ 4295589 h 4544704"/>
              <a:gd name="connsiteX16" fmla="*/ 3912793 w 4544704"/>
              <a:gd name="connsiteY16" fmla="*/ 4295589 h 4544704"/>
              <a:gd name="connsiteX17" fmla="*/ 4295589 w 4544704"/>
              <a:gd name="connsiteY17" fmla="*/ 3912793 h 4544704"/>
              <a:gd name="connsiteX18" fmla="*/ 4295589 w 4544704"/>
              <a:gd name="connsiteY18" fmla="*/ 631912 h 4544704"/>
              <a:gd name="connsiteX19" fmla="*/ 3912793 w 4544704"/>
              <a:gd name="connsiteY19" fmla="*/ 249116 h 4544704"/>
              <a:gd name="connsiteX20" fmla="*/ 429929 w 4544704"/>
              <a:gd name="connsiteY20" fmla="*/ 0 h 4544704"/>
              <a:gd name="connsiteX21" fmla="*/ 4114775 w 4544704"/>
              <a:gd name="connsiteY21" fmla="*/ 0 h 4544704"/>
              <a:gd name="connsiteX22" fmla="*/ 4544704 w 4544704"/>
              <a:gd name="connsiteY22" fmla="*/ 429929 h 4544704"/>
              <a:gd name="connsiteX23" fmla="*/ 4544704 w 4544704"/>
              <a:gd name="connsiteY23" fmla="*/ 4114775 h 4544704"/>
              <a:gd name="connsiteX24" fmla="*/ 4114775 w 4544704"/>
              <a:gd name="connsiteY24" fmla="*/ 4544704 h 4544704"/>
              <a:gd name="connsiteX25" fmla="*/ 429929 w 4544704"/>
              <a:gd name="connsiteY25" fmla="*/ 4544704 h 4544704"/>
              <a:gd name="connsiteX26" fmla="*/ 0 w 4544704"/>
              <a:gd name="connsiteY26" fmla="*/ 4114775 h 4544704"/>
              <a:gd name="connsiteX27" fmla="*/ 0 w 4544704"/>
              <a:gd name="connsiteY27" fmla="*/ 429929 h 4544704"/>
              <a:gd name="connsiteX28" fmla="*/ 429929 w 4544704"/>
              <a:gd name="connsiteY28" fmla="*/ 0 h 4544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4544704" h="4544704">
                <a:moveTo>
                  <a:pt x="3009329" y="2055014"/>
                </a:moveTo>
                <a:lnTo>
                  <a:pt x="3391467" y="2055014"/>
                </a:lnTo>
                <a:lnTo>
                  <a:pt x="3391467" y="3528972"/>
                </a:lnTo>
                <a:lnTo>
                  <a:pt x="3009329" y="3528972"/>
                </a:lnTo>
                <a:close/>
                <a:moveTo>
                  <a:pt x="1132765" y="1495456"/>
                </a:moveTo>
                <a:lnTo>
                  <a:pt x="1514903" y="1495456"/>
                </a:lnTo>
                <a:lnTo>
                  <a:pt x="1514903" y="3528972"/>
                </a:lnTo>
                <a:lnTo>
                  <a:pt x="1132765" y="3528972"/>
                </a:lnTo>
                <a:close/>
                <a:moveTo>
                  <a:pt x="2081283" y="894954"/>
                </a:moveTo>
                <a:lnTo>
                  <a:pt x="2463421" y="894954"/>
                </a:lnTo>
                <a:lnTo>
                  <a:pt x="2463421" y="3528972"/>
                </a:lnTo>
                <a:lnTo>
                  <a:pt x="2081283" y="3528972"/>
                </a:lnTo>
                <a:close/>
                <a:moveTo>
                  <a:pt x="631912" y="249116"/>
                </a:moveTo>
                <a:cubicBezTo>
                  <a:pt x="420500" y="249116"/>
                  <a:pt x="249116" y="420500"/>
                  <a:pt x="249116" y="631912"/>
                </a:cubicBezTo>
                <a:lnTo>
                  <a:pt x="249116" y="3912793"/>
                </a:lnTo>
                <a:cubicBezTo>
                  <a:pt x="249116" y="4124205"/>
                  <a:pt x="420500" y="4295589"/>
                  <a:pt x="631912" y="4295589"/>
                </a:cubicBezTo>
                <a:lnTo>
                  <a:pt x="3912793" y="4295589"/>
                </a:lnTo>
                <a:cubicBezTo>
                  <a:pt x="4124205" y="4295589"/>
                  <a:pt x="4295589" y="4124205"/>
                  <a:pt x="4295589" y="3912793"/>
                </a:cubicBezTo>
                <a:lnTo>
                  <a:pt x="4295589" y="631912"/>
                </a:lnTo>
                <a:cubicBezTo>
                  <a:pt x="4295589" y="420500"/>
                  <a:pt x="4124205" y="249116"/>
                  <a:pt x="3912793" y="249116"/>
                </a:cubicBezTo>
                <a:close/>
                <a:moveTo>
                  <a:pt x="429929" y="0"/>
                </a:moveTo>
                <a:lnTo>
                  <a:pt x="4114775" y="0"/>
                </a:lnTo>
                <a:cubicBezTo>
                  <a:pt x="4352218" y="0"/>
                  <a:pt x="4544704" y="192486"/>
                  <a:pt x="4544704" y="429929"/>
                </a:cubicBezTo>
                <a:lnTo>
                  <a:pt x="4544704" y="4114775"/>
                </a:lnTo>
                <a:cubicBezTo>
                  <a:pt x="4544704" y="4352218"/>
                  <a:pt x="4352218" y="4544704"/>
                  <a:pt x="4114775" y="4544704"/>
                </a:cubicBezTo>
                <a:lnTo>
                  <a:pt x="429929" y="4544704"/>
                </a:lnTo>
                <a:cubicBezTo>
                  <a:pt x="192486" y="4544704"/>
                  <a:pt x="0" y="4352218"/>
                  <a:pt x="0" y="4114775"/>
                </a:cubicBezTo>
                <a:lnTo>
                  <a:pt x="0" y="429929"/>
                </a:lnTo>
                <a:cubicBezTo>
                  <a:pt x="0" y="192486"/>
                  <a:pt x="192486" y="0"/>
                  <a:pt x="42992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6" name="任意多边形 15"/>
          <p:cNvSpPr>
            <a:spLocks noChangeAspect="1"/>
          </p:cNvSpPr>
          <p:nvPr/>
        </p:nvSpPr>
        <p:spPr>
          <a:xfrm>
            <a:off x="10188297" y="4161874"/>
            <a:ext cx="302664" cy="302664"/>
          </a:xfrm>
          <a:custGeom>
            <a:avLst/>
            <a:gdLst>
              <a:gd name="connsiteX0" fmla="*/ 1869743 w 6414448"/>
              <a:gd name="connsiteY0" fmla="*/ 4449168 h 6414447"/>
              <a:gd name="connsiteX1" fmla="*/ 5540991 w 6414448"/>
              <a:gd name="connsiteY1" fmla="*/ 4449168 h 6414447"/>
              <a:gd name="connsiteX2" fmla="*/ 5540991 w 6414448"/>
              <a:gd name="connsiteY2" fmla="*/ 4809168 h 6414447"/>
              <a:gd name="connsiteX3" fmla="*/ 1869743 w 6414448"/>
              <a:gd name="connsiteY3" fmla="*/ 4809168 h 6414447"/>
              <a:gd name="connsiteX4" fmla="*/ 1037230 w 6414448"/>
              <a:gd name="connsiteY4" fmla="*/ 4449168 h 6414447"/>
              <a:gd name="connsiteX5" fmla="*/ 1665027 w 6414448"/>
              <a:gd name="connsiteY5" fmla="*/ 4449168 h 6414447"/>
              <a:gd name="connsiteX6" fmla="*/ 1665027 w 6414448"/>
              <a:gd name="connsiteY6" fmla="*/ 4809168 h 6414447"/>
              <a:gd name="connsiteX7" fmla="*/ 1037230 w 6414448"/>
              <a:gd name="connsiteY7" fmla="*/ 4809168 h 6414447"/>
              <a:gd name="connsiteX8" fmla="*/ 1869743 w 6414448"/>
              <a:gd name="connsiteY8" fmla="*/ 3452882 h 6414447"/>
              <a:gd name="connsiteX9" fmla="*/ 5540991 w 6414448"/>
              <a:gd name="connsiteY9" fmla="*/ 3452882 h 6414447"/>
              <a:gd name="connsiteX10" fmla="*/ 5540991 w 6414448"/>
              <a:gd name="connsiteY10" fmla="*/ 3812882 h 6414447"/>
              <a:gd name="connsiteX11" fmla="*/ 1869743 w 6414448"/>
              <a:gd name="connsiteY11" fmla="*/ 3812882 h 6414447"/>
              <a:gd name="connsiteX12" fmla="*/ 1037230 w 6414448"/>
              <a:gd name="connsiteY12" fmla="*/ 3452882 h 6414447"/>
              <a:gd name="connsiteX13" fmla="*/ 1665027 w 6414448"/>
              <a:gd name="connsiteY13" fmla="*/ 3452882 h 6414447"/>
              <a:gd name="connsiteX14" fmla="*/ 1665027 w 6414448"/>
              <a:gd name="connsiteY14" fmla="*/ 3812882 h 6414447"/>
              <a:gd name="connsiteX15" fmla="*/ 1037230 w 6414448"/>
              <a:gd name="connsiteY15" fmla="*/ 3812882 h 6414447"/>
              <a:gd name="connsiteX16" fmla="*/ 1037230 w 6414448"/>
              <a:gd name="connsiteY16" fmla="*/ 2456597 h 6414447"/>
              <a:gd name="connsiteX17" fmla="*/ 1665027 w 6414448"/>
              <a:gd name="connsiteY17" fmla="*/ 2456597 h 6414447"/>
              <a:gd name="connsiteX18" fmla="*/ 1665027 w 6414448"/>
              <a:gd name="connsiteY18" fmla="*/ 2816597 h 6414447"/>
              <a:gd name="connsiteX19" fmla="*/ 1037230 w 6414448"/>
              <a:gd name="connsiteY19" fmla="*/ 2816597 h 6414447"/>
              <a:gd name="connsiteX20" fmla="*/ 1869743 w 6414448"/>
              <a:gd name="connsiteY20" fmla="*/ 2456596 h 6414447"/>
              <a:gd name="connsiteX21" fmla="*/ 5540991 w 6414448"/>
              <a:gd name="connsiteY21" fmla="*/ 2456596 h 6414447"/>
              <a:gd name="connsiteX22" fmla="*/ 5540991 w 6414448"/>
              <a:gd name="connsiteY22" fmla="*/ 2816597 h 6414447"/>
              <a:gd name="connsiteX23" fmla="*/ 1869743 w 6414448"/>
              <a:gd name="connsiteY23" fmla="*/ 2816597 h 6414447"/>
              <a:gd name="connsiteX24" fmla="*/ 1869743 w 6414448"/>
              <a:gd name="connsiteY24" fmla="*/ 1473958 h 6414447"/>
              <a:gd name="connsiteX25" fmla="*/ 5540991 w 6414448"/>
              <a:gd name="connsiteY25" fmla="*/ 1473958 h 6414447"/>
              <a:gd name="connsiteX26" fmla="*/ 5540991 w 6414448"/>
              <a:gd name="connsiteY26" fmla="*/ 1833958 h 6414447"/>
              <a:gd name="connsiteX27" fmla="*/ 1869743 w 6414448"/>
              <a:gd name="connsiteY27" fmla="*/ 1833958 h 6414447"/>
              <a:gd name="connsiteX28" fmla="*/ 1037230 w 6414448"/>
              <a:gd name="connsiteY28" fmla="*/ 1473958 h 6414447"/>
              <a:gd name="connsiteX29" fmla="*/ 1665027 w 6414448"/>
              <a:gd name="connsiteY29" fmla="*/ 1473958 h 6414447"/>
              <a:gd name="connsiteX30" fmla="*/ 1665027 w 6414448"/>
              <a:gd name="connsiteY30" fmla="*/ 1833958 h 6414447"/>
              <a:gd name="connsiteX31" fmla="*/ 1037230 w 6414448"/>
              <a:gd name="connsiteY31" fmla="*/ 1833958 h 6414447"/>
              <a:gd name="connsiteX32" fmla="*/ 875226 w 6414448"/>
              <a:gd name="connsiteY32" fmla="*/ 323830 h 6414447"/>
              <a:gd name="connsiteX33" fmla="*/ 317798 w 6414448"/>
              <a:gd name="connsiteY33" fmla="*/ 881258 h 6414447"/>
              <a:gd name="connsiteX34" fmla="*/ 317798 w 6414448"/>
              <a:gd name="connsiteY34" fmla="*/ 5545253 h 6414447"/>
              <a:gd name="connsiteX35" fmla="*/ 875226 w 6414448"/>
              <a:gd name="connsiteY35" fmla="*/ 6102681 h 6414447"/>
              <a:gd name="connsiteX36" fmla="*/ 5539222 w 6414448"/>
              <a:gd name="connsiteY36" fmla="*/ 6102681 h 6414447"/>
              <a:gd name="connsiteX37" fmla="*/ 6096650 w 6414448"/>
              <a:gd name="connsiteY37" fmla="*/ 5545253 h 6414447"/>
              <a:gd name="connsiteX38" fmla="*/ 6096650 w 6414448"/>
              <a:gd name="connsiteY38" fmla="*/ 881258 h 6414447"/>
              <a:gd name="connsiteX39" fmla="*/ 5539222 w 6414448"/>
              <a:gd name="connsiteY39" fmla="*/ 323830 h 6414447"/>
              <a:gd name="connsiteX40" fmla="*/ 618739 w 6414448"/>
              <a:gd name="connsiteY40" fmla="*/ 0 h 6414447"/>
              <a:gd name="connsiteX41" fmla="*/ 5795710 w 6414448"/>
              <a:gd name="connsiteY41" fmla="*/ 0 h 6414447"/>
              <a:gd name="connsiteX42" fmla="*/ 6414448 w 6414448"/>
              <a:gd name="connsiteY42" fmla="*/ 618738 h 6414447"/>
              <a:gd name="connsiteX43" fmla="*/ 6414448 w 6414448"/>
              <a:gd name="connsiteY43" fmla="*/ 5795709 h 6414447"/>
              <a:gd name="connsiteX44" fmla="*/ 5795710 w 6414448"/>
              <a:gd name="connsiteY44" fmla="*/ 6414447 h 6414447"/>
              <a:gd name="connsiteX45" fmla="*/ 618739 w 6414448"/>
              <a:gd name="connsiteY45" fmla="*/ 6414447 h 6414447"/>
              <a:gd name="connsiteX46" fmla="*/ 0 w 6414448"/>
              <a:gd name="connsiteY46" fmla="*/ 5795709 h 6414447"/>
              <a:gd name="connsiteX47" fmla="*/ 0 w 6414448"/>
              <a:gd name="connsiteY47" fmla="*/ 618738 h 6414447"/>
              <a:gd name="connsiteX48" fmla="*/ 618739 w 6414448"/>
              <a:gd name="connsiteY48" fmla="*/ 0 h 6414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6414448" h="6414447">
                <a:moveTo>
                  <a:pt x="1869743" y="4449168"/>
                </a:moveTo>
                <a:lnTo>
                  <a:pt x="5540991" y="4449168"/>
                </a:lnTo>
                <a:lnTo>
                  <a:pt x="5540991" y="4809168"/>
                </a:lnTo>
                <a:lnTo>
                  <a:pt x="1869743" y="4809168"/>
                </a:lnTo>
                <a:close/>
                <a:moveTo>
                  <a:pt x="1037230" y="4449168"/>
                </a:moveTo>
                <a:lnTo>
                  <a:pt x="1665027" y="4449168"/>
                </a:lnTo>
                <a:lnTo>
                  <a:pt x="1665027" y="4809168"/>
                </a:lnTo>
                <a:lnTo>
                  <a:pt x="1037230" y="4809168"/>
                </a:lnTo>
                <a:close/>
                <a:moveTo>
                  <a:pt x="1869743" y="3452882"/>
                </a:moveTo>
                <a:lnTo>
                  <a:pt x="5540991" y="3452882"/>
                </a:lnTo>
                <a:lnTo>
                  <a:pt x="5540991" y="3812882"/>
                </a:lnTo>
                <a:lnTo>
                  <a:pt x="1869743" y="3812882"/>
                </a:lnTo>
                <a:close/>
                <a:moveTo>
                  <a:pt x="1037230" y="3452882"/>
                </a:moveTo>
                <a:lnTo>
                  <a:pt x="1665027" y="3452882"/>
                </a:lnTo>
                <a:lnTo>
                  <a:pt x="1665027" y="3812882"/>
                </a:lnTo>
                <a:lnTo>
                  <a:pt x="1037230" y="3812882"/>
                </a:lnTo>
                <a:close/>
                <a:moveTo>
                  <a:pt x="1037230" y="2456597"/>
                </a:moveTo>
                <a:lnTo>
                  <a:pt x="1665027" y="2456597"/>
                </a:lnTo>
                <a:lnTo>
                  <a:pt x="1665027" y="2816597"/>
                </a:lnTo>
                <a:lnTo>
                  <a:pt x="1037230" y="2816597"/>
                </a:lnTo>
                <a:close/>
                <a:moveTo>
                  <a:pt x="1869743" y="2456596"/>
                </a:moveTo>
                <a:lnTo>
                  <a:pt x="5540991" y="2456596"/>
                </a:lnTo>
                <a:lnTo>
                  <a:pt x="5540991" y="2816597"/>
                </a:lnTo>
                <a:lnTo>
                  <a:pt x="1869743" y="2816597"/>
                </a:lnTo>
                <a:close/>
                <a:moveTo>
                  <a:pt x="1869743" y="1473958"/>
                </a:moveTo>
                <a:lnTo>
                  <a:pt x="5540991" y="1473958"/>
                </a:lnTo>
                <a:lnTo>
                  <a:pt x="5540991" y="1833958"/>
                </a:lnTo>
                <a:lnTo>
                  <a:pt x="1869743" y="1833958"/>
                </a:lnTo>
                <a:close/>
                <a:moveTo>
                  <a:pt x="1037230" y="1473958"/>
                </a:moveTo>
                <a:lnTo>
                  <a:pt x="1665027" y="1473958"/>
                </a:lnTo>
                <a:lnTo>
                  <a:pt x="1665027" y="1833958"/>
                </a:lnTo>
                <a:lnTo>
                  <a:pt x="1037230" y="1833958"/>
                </a:lnTo>
                <a:close/>
                <a:moveTo>
                  <a:pt x="875226" y="323830"/>
                </a:moveTo>
                <a:cubicBezTo>
                  <a:pt x="567367" y="323830"/>
                  <a:pt x="317798" y="573399"/>
                  <a:pt x="317798" y="881258"/>
                </a:cubicBezTo>
                <a:lnTo>
                  <a:pt x="317798" y="5545253"/>
                </a:lnTo>
                <a:cubicBezTo>
                  <a:pt x="317798" y="5853112"/>
                  <a:pt x="567367" y="6102681"/>
                  <a:pt x="875226" y="6102681"/>
                </a:cubicBezTo>
                <a:lnTo>
                  <a:pt x="5539222" y="6102681"/>
                </a:lnTo>
                <a:cubicBezTo>
                  <a:pt x="5847081" y="6102681"/>
                  <a:pt x="6096650" y="5853112"/>
                  <a:pt x="6096650" y="5545253"/>
                </a:cubicBezTo>
                <a:lnTo>
                  <a:pt x="6096650" y="881258"/>
                </a:lnTo>
                <a:cubicBezTo>
                  <a:pt x="6096650" y="573399"/>
                  <a:pt x="5847081" y="323830"/>
                  <a:pt x="5539222" y="323830"/>
                </a:cubicBezTo>
                <a:close/>
                <a:moveTo>
                  <a:pt x="618739" y="0"/>
                </a:moveTo>
                <a:lnTo>
                  <a:pt x="5795710" y="0"/>
                </a:lnTo>
                <a:cubicBezTo>
                  <a:pt x="6137430" y="0"/>
                  <a:pt x="6414448" y="277018"/>
                  <a:pt x="6414448" y="618738"/>
                </a:cubicBezTo>
                <a:lnTo>
                  <a:pt x="6414448" y="5795709"/>
                </a:lnTo>
                <a:cubicBezTo>
                  <a:pt x="6414448" y="6137429"/>
                  <a:pt x="6137430" y="6414447"/>
                  <a:pt x="5795710" y="6414447"/>
                </a:cubicBezTo>
                <a:lnTo>
                  <a:pt x="618739" y="6414447"/>
                </a:lnTo>
                <a:cubicBezTo>
                  <a:pt x="277019" y="6414447"/>
                  <a:pt x="0" y="6137429"/>
                  <a:pt x="0" y="5795709"/>
                </a:cubicBezTo>
                <a:lnTo>
                  <a:pt x="0" y="618738"/>
                </a:lnTo>
                <a:cubicBezTo>
                  <a:pt x="0" y="277018"/>
                  <a:pt x="277019" y="0"/>
                  <a:pt x="61873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7" name="任意多边形 16"/>
          <p:cNvSpPr>
            <a:spLocks noChangeAspect="1"/>
          </p:cNvSpPr>
          <p:nvPr/>
        </p:nvSpPr>
        <p:spPr>
          <a:xfrm>
            <a:off x="8075226" y="4161874"/>
            <a:ext cx="294872" cy="302664"/>
          </a:xfrm>
          <a:custGeom>
            <a:avLst/>
            <a:gdLst>
              <a:gd name="connsiteX0" fmla="*/ 2326943 w 5404989"/>
              <a:gd name="connsiteY0" fmla="*/ 407402 h 5547815"/>
              <a:gd name="connsiteX1" fmla="*/ 407401 w 5404989"/>
              <a:gd name="connsiteY1" fmla="*/ 2326944 h 5547815"/>
              <a:gd name="connsiteX2" fmla="*/ 2326943 w 5404989"/>
              <a:gd name="connsiteY2" fmla="*/ 4246486 h 5547815"/>
              <a:gd name="connsiteX3" fmla="*/ 4246485 w 5404989"/>
              <a:gd name="connsiteY3" fmla="*/ 2326944 h 5547815"/>
              <a:gd name="connsiteX4" fmla="*/ 2326943 w 5404989"/>
              <a:gd name="connsiteY4" fmla="*/ 407402 h 5547815"/>
              <a:gd name="connsiteX5" fmla="*/ 2326944 w 5404989"/>
              <a:gd name="connsiteY5" fmla="*/ 0 h 5547815"/>
              <a:gd name="connsiteX6" fmla="*/ 4653888 w 5404989"/>
              <a:gd name="connsiteY6" fmla="*/ 2326944 h 5547815"/>
              <a:gd name="connsiteX7" fmla="*/ 4122527 w 5404989"/>
              <a:gd name="connsiteY7" fmla="*/ 3807097 h 5547815"/>
              <a:gd name="connsiteX8" fmla="*/ 4025541 w 5404989"/>
              <a:gd name="connsiteY8" fmla="*/ 3913809 h 5547815"/>
              <a:gd name="connsiteX9" fmla="*/ 5404989 w 5404989"/>
              <a:gd name="connsiteY9" fmla="*/ 5293257 h 5547815"/>
              <a:gd name="connsiteX10" fmla="*/ 5150430 w 5404989"/>
              <a:gd name="connsiteY10" fmla="*/ 5547815 h 5547815"/>
              <a:gd name="connsiteX11" fmla="*/ 3760207 w 5404989"/>
              <a:gd name="connsiteY11" fmla="*/ 4157591 h 5547815"/>
              <a:gd name="connsiteX12" fmla="*/ 3627961 w 5404989"/>
              <a:gd name="connsiteY12" fmla="*/ 4256483 h 5547815"/>
              <a:gd name="connsiteX13" fmla="*/ 2326944 w 5404989"/>
              <a:gd name="connsiteY13" fmla="*/ 4653888 h 5547815"/>
              <a:gd name="connsiteX14" fmla="*/ 0 w 5404989"/>
              <a:gd name="connsiteY14" fmla="*/ 2326944 h 5547815"/>
              <a:gd name="connsiteX15" fmla="*/ 2326944 w 5404989"/>
              <a:gd name="connsiteY15" fmla="*/ 0 h 5547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404989" h="5547815">
                <a:moveTo>
                  <a:pt x="2326943" y="407402"/>
                </a:moveTo>
                <a:cubicBezTo>
                  <a:pt x="1266809" y="407402"/>
                  <a:pt x="407401" y="1266810"/>
                  <a:pt x="407401" y="2326944"/>
                </a:cubicBezTo>
                <a:cubicBezTo>
                  <a:pt x="407401" y="3387078"/>
                  <a:pt x="1266809" y="4246486"/>
                  <a:pt x="2326943" y="4246486"/>
                </a:cubicBezTo>
                <a:cubicBezTo>
                  <a:pt x="3387077" y="4246486"/>
                  <a:pt x="4246485" y="3387078"/>
                  <a:pt x="4246485" y="2326944"/>
                </a:cubicBezTo>
                <a:cubicBezTo>
                  <a:pt x="4246485" y="1266810"/>
                  <a:pt x="3387077" y="407402"/>
                  <a:pt x="2326943" y="407402"/>
                </a:cubicBezTo>
                <a:close/>
                <a:moveTo>
                  <a:pt x="2326944" y="0"/>
                </a:moveTo>
                <a:cubicBezTo>
                  <a:pt x="3612080" y="0"/>
                  <a:pt x="4653888" y="1041808"/>
                  <a:pt x="4653888" y="2326944"/>
                </a:cubicBezTo>
                <a:cubicBezTo>
                  <a:pt x="4653888" y="2889191"/>
                  <a:pt x="4454480" y="3404864"/>
                  <a:pt x="4122527" y="3807097"/>
                </a:cubicBezTo>
                <a:lnTo>
                  <a:pt x="4025541" y="3913809"/>
                </a:lnTo>
                <a:lnTo>
                  <a:pt x="5404989" y="5293257"/>
                </a:lnTo>
                <a:lnTo>
                  <a:pt x="5150430" y="5547815"/>
                </a:lnTo>
                <a:lnTo>
                  <a:pt x="3760207" y="4157591"/>
                </a:lnTo>
                <a:lnTo>
                  <a:pt x="3627961" y="4256483"/>
                </a:lnTo>
                <a:cubicBezTo>
                  <a:pt x="3256578" y="4507384"/>
                  <a:pt x="2808870" y="4653888"/>
                  <a:pt x="2326944" y="4653888"/>
                </a:cubicBezTo>
                <a:cubicBezTo>
                  <a:pt x="1041808" y="4653888"/>
                  <a:pt x="0" y="3612080"/>
                  <a:pt x="0" y="2326944"/>
                </a:cubicBezTo>
                <a:cubicBezTo>
                  <a:pt x="0" y="1041808"/>
                  <a:pt x="1041808" y="0"/>
                  <a:pt x="232694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8" name="任意多边形 17"/>
          <p:cNvSpPr>
            <a:spLocks noChangeAspect="1"/>
          </p:cNvSpPr>
          <p:nvPr/>
        </p:nvSpPr>
        <p:spPr>
          <a:xfrm>
            <a:off x="5954344" y="4161874"/>
            <a:ext cx="302680" cy="302664"/>
          </a:xfrm>
          <a:custGeom>
            <a:avLst/>
            <a:gdLst>
              <a:gd name="connsiteX0" fmla="*/ 3019603 w 5127246"/>
              <a:gd name="connsiteY0" fmla="*/ 1 h 5126995"/>
              <a:gd name="connsiteX1" fmla="*/ 3415388 w 5127246"/>
              <a:gd name="connsiteY1" fmla="*/ 1 h 5126995"/>
              <a:gd name="connsiteX2" fmla="*/ 3415388 w 5127246"/>
              <a:gd name="connsiteY2" fmla="*/ 1 h 5126995"/>
              <a:gd name="connsiteX3" fmla="*/ 4698278 w 5127246"/>
              <a:gd name="connsiteY3" fmla="*/ 1 h 5126995"/>
              <a:gd name="connsiteX4" fmla="*/ 4698278 w 5127246"/>
              <a:gd name="connsiteY4" fmla="*/ 395786 h 5126995"/>
              <a:gd name="connsiteX5" fmla="*/ 3932325 w 5127246"/>
              <a:gd name="connsiteY5" fmla="*/ 395786 h 5126995"/>
              <a:gd name="connsiteX6" fmla="*/ 4124806 w 5127246"/>
              <a:gd name="connsiteY6" fmla="*/ 529731 h 5126995"/>
              <a:gd name="connsiteX7" fmla="*/ 5072600 w 5127246"/>
              <a:gd name="connsiteY7" fmla="*/ 3087840 h 5126995"/>
              <a:gd name="connsiteX8" fmla="*/ 2206701 w 5127246"/>
              <a:gd name="connsiteY8" fmla="*/ 5101785 h 5126995"/>
              <a:gd name="connsiteX9" fmla="*/ 6960 w 5127246"/>
              <a:gd name="connsiteY9" fmla="*/ 2375891 h 5126995"/>
              <a:gd name="connsiteX10" fmla="*/ 2580824 w 5127246"/>
              <a:gd name="connsiteY10" fmla="*/ 59 h 5126995"/>
              <a:gd name="connsiteX11" fmla="*/ 2578183 w 5127246"/>
              <a:gd name="connsiteY11" fmla="*/ 390041 h 5126995"/>
              <a:gd name="connsiteX12" fmla="*/ 395907 w 5127246"/>
              <a:gd name="connsiteY12" fmla="*/ 2404414 h 5126995"/>
              <a:gd name="connsiteX13" fmla="*/ 2260979 w 5127246"/>
              <a:gd name="connsiteY13" fmla="*/ 4715589 h 5126995"/>
              <a:gd name="connsiteX14" fmla="*/ 4690859 w 5127246"/>
              <a:gd name="connsiteY14" fmla="*/ 3008045 h 5126995"/>
              <a:gd name="connsiteX15" fmla="*/ 3540680 w 5127246"/>
              <a:gd name="connsiteY15" fmla="*/ 621706 h 5126995"/>
              <a:gd name="connsiteX16" fmla="*/ 3415388 w 5127246"/>
              <a:gd name="connsiteY16" fmla="*/ 566161 h 5126995"/>
              <a:gd name="connsiteX17" fmla="*/ 3415388 w 5127246"/>
              <a:gd name="connsiteY17" fmla="*/ 1678676 h 5126995"/>
              <a:gd name="connsiteX18" fmla="*/ 3019603 w 5127246"/>
              <a:gd name="connsiteY18" fmla="*/ 1678676 h 5126995"/>
              <a:gd name="connsiteX19" fmla="*/ 3019603 w 5127246"/>
              <a:gd name="connsiteY19" fmla="*/ 395786 h 5126995"/>
              <a:gd name="connsiteX20" fmla="*/ 3019603 w 5127246"/>
              <a:gd name="connsiteY20" fmla="*/ 1 h 5126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5127246" h="5126995">
                <a:moveTo>
                  <a:pt x="3019603" y="1"/>
                </a:moveTo>
                <a:lnTo>
                  <a:pt x="3415388" y="1"/>
                </a:lnTo>
                <a:lnTo>
                  <a:pt x="3415388" y="1"/>
                </a:lnTo>
                <a:lnTo>
                  <a:pt x="4698278" y="1"/>
                </a:lnTo>
                <a:lnTo>
                  <a:pt x="4698278" y="395786"/>
                </a:lnTo>
                <a:lnTo>
                  <a:pt x="3932325" y="395786"/>
                </a:lnTo>
                <a:lnTo>
                  <a:pt x="4124806" y="529731"/>
                </a:lnTo>
                <a:cubicBezTo>
                  <a:pt x="4883989" y="1113031"/>
                  <a:pt x="5279709" y="2097011"/>
                  <a:pt x="5072600" y="3087840"/>
                </a:cubicBezTo>
                <a:cubicBezTo>
                  <a:pt x="4796456" y="4408946"/>
                  <a:pt x="3543223" y="5289627"/>
                  <a:pt x="2206701" y="5101785"/>
                </a:cubicBezTo>
                <a:cubicBezTo>
                  <a:pt x="870179" y="4913944"/>
                  <a:pt x="-91749" y="3721935"/>
                  <a:pt x="6960" y="2375891"/>
                </a:cubicBezTo>
                <a:cubicBezTo>
                  <a:pt x="105669" y="1029848"/>
                  <a:pt x="1231197" y="-9083"/>
                  <a:pt x="2580824" y="59"/>
                </a:cubicBezTo>
                <a:lnTo>
                  <a:pt x="2578183" y="390041"/>
                </a:lnTo>
                <a:cubicBezTo>
                  <a:pt x="1433889" y="382290"/>
                  <a:pt x="479599" y="1263158"/>
                  <a:pt x="395907" y="2404414"/>
                </a:cubicBezTo>
                <a:cubicBezTo>
                  <a:pt x="312216" y="3545670"/>
                  <a:pt x="1127796" y="4556327"/>
                  <a:pt x="2260979" y="4715589"/>
                </a:cubicBezTo>
                <a:cubicBezTo>
                  <a:pt x="3394163" y="4874852"/>
                  <a:pt x="4456728" y="4128158"/>
                  <a:pt x="4690859" y="3008045"/>
                </a:cubicBezTo>
                <a:cubicBezTo>
                  <a:pt x="4895724" y="2027946"/>
                  <a:pt x="4404906" y="1055754"/>
                  <a:pt x="3540680" y="621706"/>
                </a:cubicBezTo>
                <a:lnTo>
                  <a:pt x="3415388" y="566161"/>
                </a:lnTo>
                <a:lnTo>
                  <a:pt x="3415388" y="1678676"/>
                </a:lnTo>
                <a:lnTo>
                  <a:pt x="3019603" y="1678676"/>
                </a:lnTo>
                <a:lnTo>
                  <a:pt x="3019603" y="395786"/>
                </a:lnTo>
                <a:lnTo>
                  <a:pt x="301960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740231" y="4689787"/>
            <a:ext cx="22352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accent1"/>
                </a:solidFill>
              </a:rPr>
              <a:t>PART 01</a:t>
            </a:r>
            <a:endParaRPr lang="zh-CN" altLang="en-US" sz="2000" dirty="0">
              <a:solidFill>
                <a:schemeClr val="accent1"/>
              </a:solidFill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2860681" y="4689787"/>
            <a:ext cx="22352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accent1"/>
                </a:solidFill>
              </a:rPr>
              <a:t>PART 02</a:t>
            </a:r>
            <a:endParaRPr lang="zh-CN" altLang="en-US" sz="2000" dirty="0">
              <a:solidFill>
                <a:schemeClr val="accent1"/>
              </a:solidFill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4981131" y="4689787"/>
            <a:ext cx="22352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accent1"/>
                </a:solidFill>
              </a:rPr>
              <a:t>PART 03</a:t>
            </a:r>
            <a:endParaRPr lang="zh-CN" altLang="en-US" sz="2000" dirty="0">
              <a:solidFill>
                <a:schemeClr val="accent1"/>
              </a:solidFill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7101581" y="4689787"/>
            <a:ext cx="22352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accent1"/>
                </a:solidFill>
              </a:rPr>
              <a:t>PART 04</a:t>
            </a:r>
            <a:endParaRPr lang="zh-CN" altLang="en-US" sz="2000" dirty="0">
              <a:solidFill>
                <a:schemeClr val="accent1"/>
              </a:solidFill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9222029" y="4689787"/>
            <a:ext cx="22352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accent1"/>
                </a:solidFill>
              </a:rPr>
              <a:t>PART 05</a:t>
            </a:r>
            <a:endParaRPr lang="zh-CN" altLang="en-US" sz="2000" dirty="0">
              <a:solidFill>
                <a:schemeClr val="accent1"/>
              </a:solidFill>
            </a:endParaRPr>
          </a:p>
        </p:txBody>
      </p:sp>
      <p:sp useBgFill="1">
        <p:nvSpPr>
          <p:cNvPr id="24" name="矩形 23"/>
          <p:cNvSpPr/>
          <p:nvPr/>
        </p:nvSpPr>
        <p:spPr>
          <a:xfrm>
            <a:off x="0" y="2501536"/>
            <a:ext cx="12192000" cy="8388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 useBgFill="1">
        <p:nvSpPr>
          <p:cNvPr id="25" name="矩形 24"/>
          <p:cNvSpPr/>
          <p:nvPr/>
        </p:nvSpPr>
        <p:spPr>
          <a:xfrm>
            <a:off x="5551357" y="0"/>
            <a:ext cx="1089286" cy="4226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153748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"/>
                            </p:stCondLst>
                            <p:childTnLst>
                              <p:par>
                                <p:cTn id="44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000"/>
                            </p:stCondLst>
                            <p:childTnLst>
                              <p:par>
                                <p:cTn id="6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6" grpId="0"/>
      <p:bldP spid="7" grpId="0"/>
      <p:bldP spid="8" grpId="0"/>
      <p:bldP spid="14" grpId="0" animBg="1"/>
      <p:bldP spid="15" grpId="0" animBg="1"/>
      <p:bldP spid="16" grpId="0" animBg="1"/>
      <p:bldP spid="17" grpId="0" animBg="1"/>
      <p:bldP spid="18" grpId="0" animBg="1"/>
      <p:bldP spid="19" grpId="0"/>
      <p:bldP spid="20" grpId="0"/>
      <p:bldP spid="21" grpId="0"/>
      <p:bldP spid="22" grpId="0"/>
      <p:bldP spid="23" grpId="0"/>
      <p:bldP spid="24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占位符 17"/>
          <p:cNvSpPr>
            <a:spLocks noGrp="1"/>
          </p:cNvSpPr>
          <p:nvPr>
            <p:ph type="body" sz="quarter" idx="20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歌曲流派分类</a:t>
            </a: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zh-CN" dirty="0"/>
              <a:t>PART 04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89521174"/>
      </p:ext>
    </p:extLst>
  </p:cSld>
  <p:clrMapOvr>
    <a:masterClrMapping/>
  </p:clrMapOvr>
  <p:transition spd="slow">
    <p:push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7068"/>
            <a:ext cx="12192000" cy="127725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歌曲流派分类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152395" y="3957812"/>
            <a:ext cx="5033134" cy="2840053"/>
            <a:chOff x="6186437" y="2003253"/>
            <a:chExt cx="2606655" cy="2237257"/>
          </a:xfrm>
        </p:grpSpPr>
        <p:sp>
          <p:nvSpPr>
            <p:cNvPr id="5" name="文本框 4"/>
            <p:cNvSpPr txBox="1"/>
            <p:nvPr/>
          </p:nvSpPr>
          <p:spPr>
            <a:xfrm>
              <a:off x="6716765" y="2043311"/>
              <a:ext cx="1941566" cy="262785"/>
            </a:xfrm>
            <a:prstGeom prst="rect">
              <a:avLst/>
            </a:prstGeom>
            <a:noFill/>
          </p:spPr>
          <p:txBody>
            <a:bodyPr wrap="square" lIns="0" rIns="0" rtlCol="0" anchor="ctr" anchorCtr="0">
              <a:spAutoFit/>
            </a:bodyPr>
            <a:lstStyle/>
            <a:p>
              <a:r>
                <a:rPr lang="zh-CN" altLang="en-US" dirty="0">
                  <a:solidFill>
                    <a:schemeClr val="accent1"/>
                  </a:solidFill>
                  <a:cs typeface="+mn-ea"/>
                  <a:sym typeface="+mn-lt"/>
                </a:rPr>
                <a:t>任务实现</a:t>
              </a:r>
            </a:p>
          </p:txBody>
        </p:sp>
        <p:sp>
          <p:nvSpPr>
            <p:cNvPr id="6" name="矩形: 圆角 9"/>
            <p:cNvSpPr/>
            <p:nvPr/>
          </p:nvSpPr>
          <p:spPr>
            <a:xfrm>
              <a:off x="6186439" y="2003253"/>
              <a:ext cx="425380" cy="3315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zh-CN" dirty="0">
                  <a:cs typeface="+mn-ea"/>
                  <a:sym typeface="+mn-lt"/>
                </a:rPr>
                <a:t>02</a:t>
              </a:r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6186437" y="2321354"/>
              <a:ext cx="2606655" cy="1919156"/>
            </a:xfrm>
            <a:prstGeom prst="rect">
              <a:avLst/>
            </a:prstGeom>
          </p:spPr>
          <p:txBody>
            <a:bodyPr wrap="square" lIns="0" rIns="0" anchor="ctr" anchorCtr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600" dirty="0">
                  <a:cs typeface="+mn-ea"/>
                  <a:sym typeface="+mn-lt"/>
                </a:rPr>
                <a:t>（</a:t>
              </a:r>
              <a:r>
                <a:rPr lang="en-US" altLang="zh-CN" sz="1600" dirty="0">
                  <a:cs typeface="+mn-ea"/>
                  <a:sym typeface="+mn-lt"/>
                </a:rPr>
                <a:t>1</a:t>
              </a:r>
              <a:r>
                <a:rPr lang="zh-CN" altLang="en-US" sz="1600" dirty="0">
                  <a:cs typeface="+mn-ea"/>
                  <a:sym typeface="+mn-lt"/>
                </a:rPr>
                <a:t>）首先根据任务</a:t>
              </a:r>
              <a:r>
                <a:rPr lang="en-US" altLang="zh-CN" sz="1600" dirty="0">
                  <a:cs typeface="+mn-ea"/>
                  <a:sym typeface="+mn-lt"/>
                </a:rPr>
                <a:t>2-4</a:t>
              </a:r>
              <a:r>
                <a:rPr lang="zh-CN" altLang="en-US" sz="1600" dirty="0">
                  <a:cs typeface="+mn-ea"/>
                  <a:sym typeface="+mn-lt"/>
                </a:rPr>
                <a:t>为每个流派生成的</a:t>
              </a:r>
              <a:r>
                <a:rPr lang="en-US" altLang="zh-CN" sz="1600" dirty="0">
                  <a:cs typeface="+mn-ea"/>
                  <a:sym typeface="+mn-lt"/>
                </a:rPr>
                <a:t>txt</a:t>
              </a:r>
              <a:r>
                <a:rPr lang="zh-CN" altLang="en-US" sz="1600" dirty="0">
                  <a:cs typeface="+mn-ea"/>
                  <a:sym typeface="+mn-lt"/>
                </a:rPr>
                <a:t>文件（文件名为</a:t>
              </a:r>
              <a:r>
                <a:rPr lang="en-US" altLang="zh-CN" sz="1600" dirty="0">
                  <a:cs typeface="+mn-ea"/>
                  <a:sym typeface="+mn-lt"/>
                </a:rPr>
                <a:t>${genre_name}.txt</a:t>
              </a:r>
              <a:r>
                <a:rPr lang="zh-CN" altLang="en-US" sz="1600" dirty="0">
                  <a:cs typeface="+mn-ea"/>
                  <a:sym typeface="+mn-lt"/>
                </a:rPr>
                <a:t>，输出格式为</a:t>
              </a:r>
              <a:r>
                <a:rPr lang="en-US" altLang="zh-CN" sz="1600" dirty="0" err="1">
                  <a:cs typeface="+mn-ea"/>
                  <a:sym typeface="+mn-lt"/>
                </a:rPr>
                <a:t>word,wordcount</a:t>
              </a:r>
              <a:r>
                <a:rPr lang="zh-CN" altLang="en-US" sz="1600" dirty="0">
                  <a:cs typeface="+mn-ea"/>
                  <a:sym typeface="+mn-lt"/>
                </a:rPr>
                <a:t>）统计每个流派出现次数最多的</a:t>
              </a:r>
              <a:r>
                <a:rPr lang="en-US" altLang="zh-CN" sz="1600" dirty="0">
                  <a:cs typeface="+mn-ea"/>
                  <a:sym typeface="+mn-lt"/>
                </a:rPr>
                <a:t>100</a:t>
              </a:r>
              <a:r>
                <a:rPr lang="zh-CN" altLang="en-US" sz="1600" dirty="0">
                  <a:cs typeface="+mn-ea"/>
                  <a:sym typeface="+mn-lt"/>
                </a:rPr>
                <a:t>个单词，并按</a:t>
              </a:r>
              <a:r>
                <a:rPr lang="en-US" altLang="zh-CN" sz="1600" dirty="0">
                  <a:cs typeface="+mn-ea"/>
                  <a:sym typeface="+mn-lt"/>
                </a:rPr>
                <a:t>0-10</a:t>
              </a:r>
              <a:r>
                <a:rPr lang="zh-CN" altLang="en-US" sz="1600" dirty="0">
                  <a:cs typeface="+mn-ea"/>
                  <a:sym typeface="+mn-lt"/>
                </a:rPr>
                <a:t>均匀设置权值。</a:t>
              </a:r>
            </a:p>
            <a:p>
              <a:pPr>
                <a:lnSpc>
                  <a:spcPct val="120000"/>
                </a:lnSpc>
              </a:pPr>
              <a:r>
                <a:rPr lang="zh-CN" altLang="en-US" sz="1600" dirty="0">
                  <a:cs typeface="+mn-ea"/>
                  <a:sym typeface="+mn-lt"/>
                </a:rPr>
                <a:t>（</a:t>
              </a:r>
              <a:r>
                <a:rPr lang="en-US" altLang="zh-CN" sz="1600" dirty="0">
                  <a:cs typeface="+mn-ea"/>
                  <a:sym typeface="+mn-lt"/>
                </a:rPr>
                <a:t>2</a:t>
              </a:r>
              <a:r>
                <a:rPr lang="zh-CN" altLang="en-US" sz="1600" dirty="0">
                  <a:cs typeface="+mn-ea"/>
                  <a:sym typeface="+mn-lt"/>
                </a:rPr>
                <a:t>）根据</a:t>
              </a:r>
              <a:r>
                <a:rPr lang="en-US" altLang="zh-CN" sz="1600" dirty="0">
                  <a:cs typeface="+mn-ea"/>
                  <a:sym typeface="+mn-lt"/>
                </a:rPr>
                <a:t>unique_tracks.txt</a:t>
              </a:r>
              <a:r>
                <a:rPr lang="zh-CN" altLang="en-US" sz="1600" dirty="0">
                  <a:cs typeface="+mn-ea"/>
                  <a:sym typeface="+mn-lt"/>
                </a:rPr>
                <a:t>得到</a:t>
              </a:r>
              <a:r>
                <a:rPr lang="en-US" altLang="zh-CN" sz="1600" dirty="0">
                  <a:cs typeface="+mn-ea"/>
                  <a:sym typeface="+mn-lt"/>
                </a:rPr>
                <a:t>track_id</a:t>
              </a:r>
              <a:r>
                <a:rPr lang="zh-CN" altLang="en-US" sz="1600" dirty="0">
                  <a:cs typeface="+mn-ea"/>
                  <a:sym typeface="+mn-lt"/>
                </a:rPr>
                <a:t>与对应的歌词信息，每首歌根据歌词权重计算所有流派的权值（不在前</a:t>
              </a:r>
              <a:r>
                <a:rPr lang="en-US" altLang="zh-CN" sz="1600" dirty="0">
                  <a:cs typeface="+mn-ea"/>
                  <a:sym typeface="+mn-lt"/>
                </a:rPr>
                <a:t>100</a:t>
              </a:r>
              <a:r>
                <a:rPr lang="zh-CN" altLang="en-US" sz="1600" dirty="0">
                  <a:cs typeface="+mn-ea"/>
                  <a:sym typeface="+mn-lt"/>
                </a:rPr>
                <a:t>中的单词权值视为</a:t>
              </a:r>
              <a:r>
                <a:rPr lang="en-US" altLang="zh-CN" sz="1600" dirty="0">
                  <a:cs typeface="+mn-ea"/>
                  <a:sym typeface="+mn-lt"/>
                </a:rPr>
                <a:t>0</a:t>
              </a:r>
              <a:r>
                <a:rPr lang="zh-CN" altLang="en-US" sz="1600" dirty="0">
                  <a:cs typeface="+mn-ea"/>
                  <a:sym typeface="+mn-lt"/>
                </a:rPr>
                <a:t>），权值最高的流派即为分类结果。</a:t>
              </a:r>
            </a:p>
          </p:txBody>
        </p: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9F6E9905-988C-6B57-1D50-B179F024C4E5}"/>
              </a:ext>
            </a:extLst>
          </p:cNvPr>
          <p:cNvGrpSpPr/>
          <p:nvPr/>
        </p:nvGrpSpPr>
        <p:grpSpPr>
          <a:xfrm>
            <a:off x="-1" y="1446407"/>
            <a:ext cx="4737855" cy="2292258"/>
            <a:chOff x="6186439" y="1990038"/>
            <a:chExt cx="3095409" cy="1768440"/>
          </a:xfrm>
        </p:grpSpPr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BEB0B693-FAA2-B51B-1A0B-FCAF6A822A74}"/>
                </a:ext>
              </a:extLst>
            </p:cNvPr>
            <p:cNvSpPr txBox="1"/>
            <p:nvPr/>
          </p:nvSpPr>
          <p:spPr>
            <a:xfrm>
              <a:off x="6716765" y="1990038"/>
              <a:ext cx="1941566" cy="369332"/>
            </a:xfrm>
            <a:prstGeom prst="rect">
              <a:avLst/>
            </a:prstGeom>
            <a:noFill/>
          </p:spPr>
          <p:txBody>
            <a:bodyPr wrap="square" lIns="0" rIns="0" rtlCol="0" anchor="ctr" anchorCtr="0">
              <a:spAutoFit/>
            </a:bodyPr>
            <a:lstStyle/>
            <a:p>
              <a:r>
                <a:rPr lang="zh-CN" altLang="en-US" dirty="0">
                  <a:solidFill>
                    <a:schemeClr val="accent1"/>
                  </a:solidFill>
                  <a:cs typeface="+mn-ea"/>
                  <a:sym typeface="+mn-lt"/>
                </a:rPr>
                <a:t>任务分析</a:t>
              </a:r>
            </a:p>
          </p:txBody>
        </p:sp>
        <p:sp>
          <p:nvSpPr>
            <p:cNvPr id="33" name="矩形: 圆角 9">
              <a:extLst>
                <a:ext uri="{FF2B5EF4-FFF2-40B4-BE49-F238E27FC236}">
                  <a16:creationId xmlns:a16="http://schemas.microsoft.com/office/drawing/2014/main" id="{AF962834-052D-E484-F60C-D217044A16E3}"/>
                </a:ext>
              </a:extLst>
            </p:cNvPr>
            <p:cNvSpPr/>
            <p:nvPr/>
          </p:nvSpPr>
          <p:spPr>
            <a:xfrm>
              <a:off x="6186439" y="2003253"/>
              <a:ext cx="425380" cy="3315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zh-CN" dirty="0">
                  <a:cs typeface="+mn-ea"/>
                  <a:sym typeface="+mn-lt"/>
                </a:rPr>
                <a:t>01</a:t>
              </a:r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D633D53F-AB90-767A-A084-AA4100A85E96}"/>
                </a:ext>
              </a:extLst>
            </p:cNvPr>
            <p:cNvSpPr/>
            <p:nvPr/>
          </p:nvSpPr>
          <p:spPr>
            <a:xfrm>
              <a:off x="6286005" y="2334849"/>
              <a:ext cx="2995843" cy="1423629"/>
            </a:xfrm>
            <a:prstGeom prst="rect">
              <a:avLst/>
            </a:prstGeom>
          </p:spPr>
          <p:txBody>
            <a:bodyPr wrap="square" lIns="0" rIns="0" anchor="ctr" anchorCtr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600" dirty="0">
                  <a:cs typeface="+mn-ea"/>
                  <a:sym typeface="+mn-lt"/>
                </a:rPr>
                <a:t>1.</a:t>
              </a:r>
              <a:r>
                <a:rPr lang="zh-CN" altLang="en-US" sz="1600" dirty="0">
                  <a:cs typeface="+mn-ea"/>
                  <a:sym typeface="+mn-lt"/>
                </a:rPr>
                <a:t>概述：利用</a:t>
              </a:r>
              <a:r>
                <a:rPr lang="en-US" altLang="zh-CN" sz="1600" dirty="0" err="1">
                  <a:cs typeface="+mn-ea"/>
                  <a:sym typeface="+mn-lt"/>
                </a:rPr>
                <a:t>SongDataset</a:t>
              </a:r>
              <a:r>
                <a:rPr lang="en-US" altLang="zh-CN" sz="1600" dirty="0">
                  <a:cs typeface="+mn-ea"/>
                  <a:sym typeface="+mn-lt"/>
                </a:rPr>
                <a:t>/genres/genre.txt</a:t>
              </a:r>
              <a:r>
                <a:rPr lang="zh-CN" altLang="en-US" sz="1600" dirty="0">
                  <a:cs typeface="+mn-ea"/>
                  <a:sym typeface="+mn-lt"/>
                </a:rPr>
                <a:t>中的已有的流派信息，对</a:t>
              </a:r>
              <a:r>
                <a:rPr lang="en-US" altLang="zh-CN" sz="1600" dirty="0">
                  <a:cs typeface="+mn-ea"/>
                  <a:sym typeface="+mn-lt"/>
                </a:rPr>
                <a:t>unique_tracks.txt</a:t>
              </a:r>
              <a:r>
                <a:rPr lang="zh-CN" altLang="en-US" sz="1600" dirty="0">
                  <a:cs typeface="+mn-ea"/>
                  <a:sym typeface="+mn-lt"/>
                </a:rPr>
                <a:t>中剩余的歌曲进行流派分类。</a:t>
              </a:r>
            </a:p>
            <a:p>
              <a:pPr>
                <a:lnSpc>
                  <a:spcPct val="120000"/>
                </a:lnSpc>
              </a:pPr>
              <a:r>
                <a:rPr lang="en-US" altLang="zh-CN" sz="1600" dirty="0">
                  <a:cs typeface="+mn-ea"/>
                  <a:sym typeface="+mn-lt"/>
                </a:rPr>
                <a:t>2.</a:t>
              </a:r>
              <a:r>
                <a:rPr lang="zh-CN" altLang="en-US" sz="1600" dirty="0">
                  <a:cs typeface="+mn-ea"/>
                  <a:sym typeface="+mn-lt"/>
                </a:rPr>
                <a:t>输入格式：</a:t>
              </a:r>
              <a:r>
                <a:rPr lang="en-US" altLang="zh-CN" sz="1600" dirty="0">
                  <a:cs typeface="+mn-ea"/>
                  <a:sym typeface="+mn-lt"/>
                </a:rPr>
                <a:t>unique_tracks.txt</a:t>
              </a:r>
              <a:r>
                <a:rPr lang="zh-CN" altLang="en-US" sz="1600" dirty="0">
                  <a:cs typeface="+mn-ea"/>
                  <a:sym typeface="+mn-lt"/>
                </a:rPr>
                <a:t>的格式为</a:t>
              </a:r>
              <a:r>
                <a:rPr lang="en-US" altLang="zh-CN" sz="1600" dirty="0">
                  <a:cs typeface="+mn-ea"/>
                  <a:sym typeface="+mn-lt"/>
                </a:rPr>
                <a:t>track _id&lt;SEP&gt;song_id&lt;SEP&gt;artist&lt;SEP&gt;title</a:t>
              </a:r>
            </a:p>
            <a:p>
              <a:pPr>
                <a:lnSpc>
                  <a:spcPct val="120000"/>
                </a:lnSpc>
              </a:pPr>
              <a:r>
                <a:rPr lang="en-US" altLang="zh-CN" sz="1600" dirty="0">
                  <a:cs typeface="+mn-ea"/>
                  <a:sym typeface="+mn-lt"/>
                </a:rPr>
                <a:t>3.</a:t>
              </a:r>
              <a:r>
                <a:rPr lang="zh-CN" altLang="en-US" sz="1600" dirty="0">
                  <a:cs typeface="+mn-ea"/>
                  <a:sym typeface="+mn-lt"/>
                </a:rPr>
                <a:t>输出格式：</a:t>
              </a:r>
              <a:r>
                <a:rPr lang="en-US" altLang="zh-CN" sz="1600" dirty="0">
                  <a:cs typeface="+mn-ea"/>
                  <a:sym typeface="+mn-lt"/>
                </a:rPr>
                <a:t>track_id</a:t>
              </a:r>
              <a:r>
                <a:rPr lang="zh-CN" altLang="en-US" sz="1600" dirty="0">
                  <a:cs typeface="+mn-ea"/>
                  <a:sym typeface="+mn-lt"/>
                </a:rPr>
                <a:t>，</a:t>
              </a:r>
              <a:r>
                <a:rPr lang="en-US" altLang="zh-CN" sz="1600" dirty="0">
                  <a:cs typeface="+mn-ea"/>
                  <a:sym typeface="+mn-lt"/>
                </a:rPr>
                <a:t>genre</a:t>
              </a:r>
              <a:endParaRPr lang="zh-CN" altLang="en-US" sz="1600" dirty="0">
                <a:cs typeface="+mn-ea"/>
                <a:sym typeface="+mn-lt"/>
              </a:endParaRPr>
            </a:p>
          </p:txBody>
        </p:sp>
      </p:grpSp>
      <p:pic>
        <p:nvPicPr>
          <p:cNvPr id="9" name="图片 8">
            <a:extLst>
              <a:ext uri="{FF2B5EF4-FFF2-40B4-BE49-F238E27FC236}">
                <a16:creationId xmlns:a16="http://schemas.microsoft.com/office/drawing/2014/main" id="{868A6047-0248-2F9B-FFE2-24B5BB06DD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8618" y="978617"/>
            <a:ext cx="5643835" cy="2639748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08EDC4A5-6EC1-AA57-F417-8C6E658434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1012" y="3738665"/>
            <a:ext cx="5643836" cy="3240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30415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占位符 17"/>
          <p:cNvSpPr>
            <a:spLocks noGrp="1"/>
          </p:cNvSpPr>
          <p:nvPr>
            <p:ph type="body" sz="quarter" idx="20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系统可视化</a:t>
            </a: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zh-CN" dirty="0"/>
              <a:t>PART 05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63456285"/>
      </p:ext>
    </p:extLst>
  </p:cSld>
  <p:clrMapOvr>
    <a:masterClrMapping/>
  </p:clrMapOvr>
  <p:transition spd="slow">
    <p:push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2000" cy="127725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4026353" y="413255"/>
            <a:ext cx="3960000" cy="425822"/>
          </a:xfrm>
        </p:spPr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网页</a:t>
            </a:r>
          </a:p>
        </p:txBody>
      </p:sp>
      <p:pic>
        <p:nvPicPr>
          <p:cNvPr id="10" name="图片 9">
            <a:hlinkClick r:id="rId3"/>
            <a:extLst>
              <a:ext uri="{FF2B5EF4-FFF2-40B4-BE49-F238E27FC236}">
                <a16:creationId xmlns:a16="http://schemas.microsoft.com/office/drawing/2014/main" id="{57B84975-0C7A-9A48-B499-AD484CA433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1252332"/>
            <a:ext cx="12191999" cy="5614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075273"/>
      </p:ext>
    </p:extLst>
  </p:cSld>
  <p:clrMapOvr>
    <a:masterClrMapping/>
  </p:clrMapOvr>
  <p:transition spd="slow">
    <p:push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矩形 4"/>
          <p:cNvSpPr/>
          <p:nvPr/>
        </p:nvSpPr>
        <p:spPr>
          <a:xfrm>
            <a:off x="4194631" y="4783991"/>
            <a:ext cx="838575" cy="20740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 useBgFill="1">
        <p:nvSpPr>
          <p:cNvPr id="6" name="矩形 5"/>
          <p:cNvSpPr/>
          <p:nvPr/>
        </p:nvSpPr>
        <p:spPr>
          <a:xfrm>
            <a:off x="5182687" y="3911599"/>
            <a:ext cx="838575" cy="29464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 useBgFill="1">
        <p:nvSpPr>
          <p:cNvPr id="7" name="矩形 6"/>
          <p:cNvSpPr/>
          <p:nvPr/>
        </p:nvSpPr>
        <p:spPr>
          <a:xfrm>
            <a:off x="6170744" y="5089634"/>
            <a:ext cx="838575" cy="176836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 useBgFill="1">
        <p:nvSpPr>
          <p:cNvPr id="8" name="矩形 7"/>
          <p:cNvSpPr/>
          <p:nvPr/>
        </p:nvSpPr>
        <p:spPr>
          <a:xfrm>
            <a:off x="7158800" y="4580702"/>
            <a:ext cx="838575" cy="227729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667657" y="1987264"/>
            <a:ext cx="10856686" cy="120032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zh-CN" sz="7200" dirty="0">
                <a:blipFill>
                  <a:blip r:embed="rId3"/>
                  <a:stretch>
                    <a:fillRect/>
                  </a:stretch>
                </a:blip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THE END    THANKS</a:t>
            </a:r>
            <a:endParaRPr lang="zh-CN" altLang="en-US" sz="7200" dirty="0">
              <a:blipFill>
                <a:blip r:embed="rId3"/>
                <a:stretch>
                  <a:fillRect/>
                </a:stretch>
              </a:blip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5601972" y="1103086"/>
            <a:ext cx="98805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921968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50"/>
                            </p:stCondLst>
                            <p:childTnLst>
                              <p:par>
                                <p:cTn id="1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1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占位符 17"/>
          <p:cNvSpPr>
            <a:spLocks noGrp="1"/>
          </p:cNvSpPr>
          <p:nvPr>
            <p:ph type="body" sz="quarter" idx="20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数据集预处理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zh-CN" dirty="0"/>
              <a:t>PART 01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21469581"/>
      </p:ext>
    </p:extLst>
  </p:cSld>
  <p:clrMapOvr>
    <a:masterClrMapping/>
  </p:clrMapOvr>
  <p:transition spd="slow">
    <p:pu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0"/>
            <a:ext cx="4332158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720158" y="889016"/>
            <a:ext cx="4093142" cy="548757"/>
          </a:xfrm>
        </p:spPr>
        <p:txBody>
          <a:bodyPr/>
          <a:lstStyle/>
          <a:p>
            <a:r>
              <a:rPr lang="zh-CN" altLang="en-US" dirty="0"/>
              <a:t>任务步骤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696000" y="1661581"/>
            <a:ext cx="98805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759536" y="2536231"/>
            <a:ext cx="2525208" cy="25316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5000"/>
              </a:lnSpc>
              <a:spcBef>
                <a:spcPts val="600"/>
              </a:spcBef>
            </a:pPr>
            <a:r>
              <a:rPr lang="zh-CN" altLang="en-US" sz="1600" dirty="0">
                <a:solidFill>
                  <a:schemeClr val="accent1"/>
                </a:solidFill>
                <a:cs typeface="+mn-ea"/>
                <a:sym typeface="+mn-lt"/>
              </a:rPr>
              <a:t>提供的数据集中，不同文件之间可以通过</a:t>
            </a:r>
            <a:r>
              <a:rPr lang="en-US" altLang="zh-CN" sz="1600" dirty="0">
                <a:solidFill>
                  <a:schemeClr val="accent1"/>
                </a:solidFill>
                <a:cs typeface="+mn-ea"/>
                <a:sym typeface="+mn-lt"/>
              </a:rPr>
              <a:t>track_id</a:t>
            </a:r>
            <a:r>
              <a:rPr lang="zh-CN" altLang="en-US" sz="1600" dirty="0">
                <a:solidFill>
                  <a:schemeClr val="accent1"/>
                </a:solidFill>
                <a:cs typeface="+mn-ea"/>
                <a:sym typeface="+mn-lt"/>
              </a:rPr>
              <a:t>、</a:t>
            </a:r>
            <a:r>
              <a:rPr lang="en-US" altLang="zh-CN" sz="1600" dirty="0">
                <a:solidFill>
                  <a:schemeClr val="accent1"/>
                </a:solidFill>
                <a:cs typeface="+mn-ea"/>
                <a:sym typeface="+mn-lt"/>
              </a:rPr>
              <a:t>song_id</a:t>
            </a:r>
            <a:r>
              <a:rPr lang="zh-CN" altLang="en-US" sz="1600" dirty="0">
                <a:solidFill>
                  <a:schemeClr val="accent1"/>
                </a:solidFill>
                <a:cs typeface="+mn-ea"/>
                <a:sym typeface="+mn-lt"/>
              </a:rPr>
              <a:t>等属性进行连接，但并非所有数据项和属性都是需要的，因此首先需要去除冗余数据，并按照指定格式输出文件用于后续任务。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5028158" y="1164070"/>
            <a:ext cx="6467842" cy="5909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342900" indent="-342900">
              <a:lnSpc>
                <a:spcPct val="125000"/>
              </a:lnSpc>
              <a:spcBef>
                <a:spcPts val="600"/>
              </a:spcBef>
              <a:buFont typeface="Wingdings" panose="05000000000000000000" pitchFamily="2" charset="2"/>
              <a:buChar char="n"/>
            </a:pPr>
            <a:r>
              <a:rPr lang="zh-CN" altLang="en-US" sz="2800" b="1" dirty="0">
                <a:solidFill>
                  <a:schemeClr val="accent1"/>
                </a:solidFill>
                <a:cs typeface="+mn-ea"/>
                <a:sym typeface="+mn-lt"/>
              </a:rPr>
              <a:t>歌曲元数据处理</a:t>
            </a:r>
            <a:endParaRPr lang="en-US" altLang="zh-CN" sz="2800" b="1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028158" y="2101258"/>
            <a:ext cx="6467842" cy="5909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342900" indent="-342900">
              <a:lnSpc>
                <a:spcPct val="125000"/>
              </a:lnSpc>
              <a:spcBef>
                <a:spcPts val="600"/>
              </a:spcBef>
              <a:buFont typeface="Wingdings" panose="05000000000000000000" pitchFamily="2" charset="2"/>
              <a:buChar char="n"/>
            </a:pPr>
            <a:r>
              <a:rPr lang="zh-CN" altLang="en-US" sz="2800" b="1" dirty="0">
                <a:solidFill>
                  <a:schemeClr val="accent1"/>
                </a:solidFill>
                <a:cs typeface="+mn-ea"/>
                <a:sym typeface="+mn-lt"/>
              </a:rPr>
              <a:t>歌词信息处理</a:t>
            </a:r>
            <a:endParaRPr lang="en-US" altLang="zh-CN" sz="2800" b="1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028158" y="3056730"/>
            <a:ext cx="6467842" cy="5909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342900" indent="-342900">
              <a:lnSpc>
                <a:spcPct val="125000"/>
              </a:lnSpc>
              <a:spcBef>
                <a:spcPts val="600"/>
              </a:spcBef>
              <a:buFont typeface="Wingdings" panose="05000000000000000000" pitchFamily="2" charset="2"/>
              <a:buChar char="n"/>
            </a:pPr>
            <a:r>
              <a:rPr lang="zh-CN" altLang="en-US" sz="2800" b="1" dirty="0">
                <a:solidFill>
                  <a:schemeClr val="accent1"/>
                </a:solidFill>
                <a:cs typeface="+mn-ea"/>
                <a:sym typeface="+mn-lt"/>
              </a:rPr>
              <a:t>流派信息处理</a:t>
            </a:r>
            <a:endParaRPr lang="zh-CN" altLang="en-US" sz="2800" dirty="0">
              <a:cs typeface="+mn-ea"/>
              <a:sym typeface="+mn-lt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5028158" y="3993918"/>
            <a:ext cx="6467842" cy="5909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342900" indent="-342900">
              <a:lnSpc>
                <a:spcPct val="125000"/>
              </a:lnSpc>
              <a:spcBef>
                <a:spcPts val="600"/>
              </a:spcBef>
              <a:buFont typeface="Wingdings" panose="05000000000000000000" pitchFamily="2" charset="2"/>
              <a:buChar char="n"/>
            </a:pPr>
            <a:r>
              <a:rPr lang="zh-CN" altLang="en-US" sz="2800" b="1" dirty="0">
                <a:solidFill>
                  <a:schemeClr val="accent1"/>
                </a:solidFill>
                <a:cs typeface="+mn-ea"/>
                <a:sym typeface="+mn-lt"/>
              </a:rPr>
              <a:t>用户信息处理</a:t>
            </a:r>
            <a:endParaRPr lang="en-US" altLang="zh-CN" sz="2800" b="1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88B6C6B0-CA7B-E11D-66AC-37F75BC6F7E6}"/>
              </a:ext>
            </a:extLst>
          </p:cNvPr>
          <p:cNvSpPr txBox="1"/>
          <p:nvPr/>
        </p:nvSpPr>
        <p:spPr>
          <a:xfrm>
            <a:off x="5028158" y="4931106"/>
            <a:ext cx="6467842" cy="5909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342900" indent="-342900">
              <a:lnSpc>
                <a:spcPct val="125000"/>
              </a:lnSpc>
              <a:spcBef>
                <a:spcPts val="600"/>
              </a:spcBef>
              <a:buFont typeface="Wingdings" panose="05000000000000000000" pitchFamily="2" charset="2"/>
              <a:buChar char="n"/>
            </a:pPr>
            <a:r>
              <a:rPr lang="zh-CN" altLang="en-US" sz="2800" b="1" dirty="0">
                <a:solidFill>
                  <a:schemeClr val="accent1"/>
                </a:solidFill>
                <a:cs typeface="+mn-ea"/>
                <a:sym typeface="+mn-lt"/>
              </a:rPr>
              <a:t>总处理</a:t>
            </a:r>
            <a:endParaRPr lang="en-US" altLang="zh-CN" sz="2800" b="1" dirty="0">
              <a:solidFill>
                <a:schemeClr val="accent1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1149302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9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665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24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815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27" grpId="0"/>
      <p:bldP spid="1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2000" cy="127725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歌曲元数据处理</a:t>
            </a:r>
          </a:p>
        </p:txBody>
      </p: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9DEE26B7-3017-41F4-8D15-B33E6D1D0189}"/>
              </a:ext>
            </a:extLst>
          </p:cNvPr>
          <p:cNvGrpSpPr/>
          <p:nvPr/>
        </p:nvGrpSpPr>
        <p:grpSpPr>
          <a:xfrm>
            <a:off x="501966" y="2602593"/>
            <a:ext cx="5718314" cy="3921857"/>
            <a:chOff x="6186439" y="2006285"/>
            <a:chExt cx="2471892" cy="1766892"/>
          </a:xfrm>
        </p:grpSpPr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E9B7A118-FE2D-5F62-655D-4F5D4072BBA1}"/>
                </a:ext>
              </a:extLst>
            </p:cNvPr>
            <p:cNvSpPr txBox="1"/>
            <p:nvPr/>
          </p:nvSpPr>
          <p:spPr>
            <a:xfrm>
              <a:off x="6423480" y="2006285"/>
              <a:ext cx="1941566" cy="262785"/>
            </a:xfrm>
            <a:prstGeom prst="rect">
              <a:avLst/>
            </a:prstGeom>
            <a:noFill/>
          </p:spPr>
          <p:txBody>
            <a:bodyPr wrap="square" lIns="0" rIns="0" rtlCol="0" anchor="ctr" anchorCtr="0">
              <a:spAutoFit/>
            </a:bodyPr>
            <a:lstStyle/>
            <a:p>
              <a:r>
                <a:rPr lang="zh-CN" altLang="en-US" dirty="0">
                  <a:solidFill>
                    <a:schemeClr val="accent1"/>
                  </a:solidFill>
                  <a:cs typeface="+mn-ea"/>
                  <a:sym typeface="+mn-lt"/>
                </a:rPr>
                <a:t>任务实现</a:t>
              </a:r>
            </a:p>
          </p:txBody>
        </p: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454678D9-94F5-F37A-7C46-76B4E376E6A8}"/>
                </a:ext>
              </a:extLst>
            </p:cNvPr>
            <p:cNvSpPr/>
            <p:nvPr/>
          </p:nvSpPr>
          <p:spPr>
            <a:xfrm>
              <a:off x="6186439" y="2251287"/>
              <a:ext cx="2471892" cy="1521890"/>
            </a:xfrm>
            <a:prstGeom prst="rect">
              <a:avLst/>
            </a:prstGeom>
          </p:spPr>
          <p:txBody>
            <a:bodyPr wrap="square" lIns="0" rIns="0" anchor="ctr" anchorCtr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600" dirty="0">
                  <a:cs typeface="+mn-ea"/>
                  <a:sym typeface="+mn-lt"/>
                </a:rPr>
                <a:t>1.</a:t>
              </a:r>
              <a:r>
                <a:rPr lang="zh-CN" altLang="en-US" sz="1600" dirty="0">
                  <a:cs typeface="+mn-ea"/>
                  <a:sym typeface="+mn-lt"/>
                </a:rPr>
                <a:t>重写</a:t>
              </a:r>
              <a:r>
                <a:rPr lang="en-US" altLang="zh-CN" sz="1600" dirty="0">
                  <a:cs typeface="+mn-ea"/>
                  <a:sym typeface="+mn-lt"/>
                </a:rPr>
                <a:t>HDF5InputFormat</a:t>
              </a:r>
              <a:r>
                <a:rPr lang="zh-CN" altLang="en-US" sz="1600" dirty="0">
                  <a:cs typeface="+mn-ea"/>
                  <a:sym typeface="+mn-lt"/>
                </a:rPr>
                <a:t>、</a:t>
              </a:r>
              <a:r>
                <a:rPr lang="en-US" altLang="zh-CN" sz="1600" dirty="0">
                  <a:cs typeface="+mn-ea"/>
                  <a:sym typeface="+mn-lt"/>
                </a:rPr>
                <a:t>HDF5RecordReader</a:t>
              </a:r>
            </a:p>
            <a:p>
              <a:pPr>
                <a:lnSpc>
                  <a:spcPct val="150000"/>
                </a:lnSpc>
              </a:pPr>
              <a:r>
                <a:rPr lang="zh-CN" altLang="en-US" sz="1600" dirty="0">
                  <a:cs typeface="+mn-ea"/>
                  <a:sym typeface="+mn-lt"/>
                </a:rPr>
                <a:t>打开</a:t>
              </a:r>
              <a:r>
                <a:rPr lang="en-US" altLang="zh-CN" sz="1600" dirty="0">
                  <a:cs typeface="+mn-ea"/>
                  <a:sym typeface="+mn-lt"/>
                </a:rPr>
                <a:t>.h5</a:t>
              </a:r>
              <a:r>
                <a:rPr lang="zh-CN" altLang="en-US" sz="1600" dirty="0">
                  <a:cs typeface="+mn-ea"/>
                  <a:sym typeface="+mn-lt"/>
                </a:rPr>
                <a:t>文件</a:t>
              </a:r>
              <a:r>
                <a:rPr lang="en-US" altLang="zh-CN" sz="1600" dirty="0">
                  <a:cs typeface="+mn-ea"/>
                  <a:sym typeface="+mn-lt"/>
                </a:rPr>
                <a:t>-&gt;</a:t>
              </a:r>
              <a:r>
                <a:rPr lang="zh-CN" altLang="en-US" sz="1600" dirty="0">
                  <a:cs typeface="+mn-ea"/>
                  <a:sym typeface="+mn-lt"/>
                </a:rPr>
                <a:t>循环读取</a:t>
              </a:r>
              <a:r>
                <a:rPr lang="en-US" altLang="zh-CN" sz="1600" dirty="0">
                  <a:cs typeface="+mn-ea"/>
                  <a:sym typeface="+mn-lt"/>
                </a:rPr>
                <a:t>dataset-&gt;</a:t>
              </a:r>
              <a:r>
                <a:rPr lang="zh-CN" altLang="en-US" sz="1600" dirty="0">
                  <a:cs typeface="+mn-ea"/>
                  <a:sym typeface="+mn-lt"/>
                </a:rPr>
                <a:t>遍历</a:t>
              </a:r>
              <a:r>
                <a:rPr lang="en-US" altLang="zh-CN" sz="1600" dirty="0">
                  <a:cs typeface="+mn-ea"/>
                  <a:sym typeface="+mn-lt"/>
                </a:rPr>
                <a:t>fields</a:t>
              </a:r>
              <a:r>
                <a:rPr lang="zh-CN" altLang="en-US" sz="1600" dirty="0">
                  <a:cs typeface="+mn-ea"/>
                  <a:sym typeface="+mn-lt"/>
                </a:rPr>
                <a:t>并获取</a:t>
              </a:r>
              <a:r>
                <a:rPr lang="en-US" altLang="zh-CN" sz="1600" dirty="0">
                  <a:cs typeface="+mn-ea"/>
                  <a:sym typeface="+mn-lt"/>
                </a:rPr>
                <a:t>name</a:t>
              </a:r>
              <a:r>
                <a:rPr lang="zh-CN" altLang="en-US" sz="1600" dirty="0">
                  <a:cs typeface="+mn-ea"/>
                  <a:sym typeface="+mn-lt"/>
                </a:rPr>
                <a:t>、</a:t>
              </a:r>
              <a:r>
                <a:rPr lang="en-US" altLang="zh-CN" sz="1600" dirty="0">
                  <a:cs typeface="+mn-ea"/>
                  <a:sym typeface="+mn-lt"/>
                </a:rPr>
                <a:t>type</a:t>
              </a:r>
              <a:r>
                <a:rPr lang="zh-CN" altLang="en-US" sz="1600" dirty="0">
                  <a:cs typeface="+mn-ea"/>
                  <a:sym typeface="+mn-lt"/>
                </a:rPr>
                <a:t>、</a:t>
              </a:r>
              <a:r>
                <a:rPr lang="en-US" altLang="zh-CN" sz="1600" dirty="0">
                  <a:cs typeface="+mn-ea"/>
                  <a:sym typeface="+mn-lt"/>
                </a:rPr>
                <a:t>offset</a:t>
              </a:r>
              <a:r>
                <a:rPr lang="zh-CN" altLang="en-US" sz="1600" dirty="0">
                  <a:cs typeface="+mn-ea"/>
                  <a:sym typeface="+mn-lt"/>
                </a:rPr>
                <a:t>、</a:t>
              </a:r>
              <a:r>
                <a:rPr lang="en-US" altLang="zh-CN" sz="1600" dirty="0">
                  <a:cs typeface="+mn-ea"/>
                  <a:sym typeface="+mn-lt"/>
                </a:rPr>
                <a:t>size</a:t>
              </a:r>
              <a:r>
                <a:rPr lang="zh-CN" altLang="en-US" sz="1600" dirty="0">
                  <a:cs typeface="+mn-ea"/>
                  <a:sym typeface="+mn-lt"/>
                </a:rPr>
                <a:t>，读取数据到哈希表</a:t>
              </a:r>
              <a:r>
                <a:rPr lang="en-US" altLang="zh-CN" sz="1600" dirty="0">
                  <a:cs typeface="+mn-ea"/>
                  <a:sym typeface="+mn-lt"/>
                </a:rPr>
                <a:t>-&gt;</a:t>
              </a:r>
              <a:r>
                <a:rPr lang="zh-CN" altLang="en-US" sz="1600" dirty="0">
                  <a:cs typeface="+mn-ea"/>
                  <a:sym typeface="+mn-lt"/>
                </a:rPr>
                <a:t>将所需的数据通过</a:t>
              </a:r>
              <a:r>
                <a:rPr lang="en-US" altLang="zh-CN" sz="1600" dirty="0">
                  <a:cs typeface="+mn-ea"/>
                  <a:sym typeface="+mn-lt"/>
                </a:rPr>
                <a:t>fieldname</a:t>
              </a:r>
              <a:r>
                <a:rPr lang="zh-CN" altLang="en-US" sz="1600" dirty="0">
                  <a:cs typeface="+mn-ea"/>
                  <a:sym typeface="+mn-lt"/>
                </a:rPr>
                <a:t>筛选出来</a:t>
              </a:r>
              <a:endParaRPr lang="en-US" altLang="zh-CN" sz="1600" dirty="0">
                <a:cs typeface="+mn-ea"/>
                <a:sym typeface="+mn-lt"/>
              </a:endParaRPr>
            </a:p>
            <a:p>
              <a:pPr>
                <a:lnSpc>
                  <a:spcPct val="150000"/>
                </a:lnSpc>
              </a:pPr>
              <a:endParaRPr lang="en-US" altLang="zh-CN" sz="1600" dirty="0">
                <a:cs typeface="+mn-ea"/>
                <a:sym typeface="+mn-lt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1600" dirty="0">
                  <a:cs typeface="+mn-ea"/>
                  <a:sym typeface="+mn-lt"/>
                </a:rPr>
                <a:t>2.</a:t>
              </a:r>
              <a:r>
                <a:rPr lang="zh-CN" altLang="en-US" sz="1600" dirty="0">
                  <a:cs typeface="+mn-ea"/>
                  <a:sym typeface="+mn-lt"/>
                </a:rPr>
                <a:t>处理</a:t>
              </a:r>
              <a:r>
                <a:rPr lang="en-US" altLang="zh-CN" sz="1600" dirty="0" err="1">
                  <a:cs typeface="+mn-ea"/>
                  <a:sym typeface="+mn-lt"/>
                </a:rPr>
                <a:t>SongDataset</a:t>
              </a:r>
              <a:endParaRPr lang="en-US" altLang="zh-CN" sz="1600" dirty="0">
                <a:cs typeface="+mn-ea"/>
                <a:sym typeface="+mn-lt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600" dirty="0">
                  <a:cs typeface="+mn-ea"/>
                  <a:sym typeface="+mn-lt"/>
                </a:rPr>
                <a:t>以</a:t>
              </a:r>
              <a:r>
                <a:rPr lang="en-US" altLang="zh-CN" sz="1600" dirty="0" err="1">
                  <a:cs typeface="+mn-ea"/>
                  <a:sym typeface="+mn-lt"/>
                </a:rPr>
                <a:t>songid</a:t>
              </a:r>
              <a:r>
                <a:rPr lang="zh-CN" altLang="en-US" sz="1600" dirty="0">
                  <a:cs typeface="+mn-ea"/>
                  <a:sym typeface="+mn-lt"/>
                </a:rPr>
                <a:t>为</a:t>
              </a:r>
              <a:r>
                <a:rPr lang="en-US" altLang="zh-CN" sz="1600" dirty="0">
                  <a:cs typeface="+mn-ea"/>
                  <a:sym typeface="+mn-lt"/>
                </a:rPr>
                <a:t>key</a:t>
              </a:r>
              <a:r>
                <a:rPr lang="zh-CN" altLang="en-US" sz="1600" dirty="0">
                  <a:cs typeface="+mn-ea"/>
                  <a:sym typeface="+mn-lt"/>
                </a:rPr>
                <a:t>，剩余字符串为</a:t>
              </a:r>
              <a:r>
                <a:rPr lang="en-US" altLang="zh-CN" sz="1600" dirty="0">
                  <a:cs typeface="+mn-ea"/>
                  <a:sym typeface="+mn-lt"/>
                </a:rPr>
                <a:t>value</a:t>
              </a:r>
              <a:r>
                <a:rPr lang="zh-CN" altLang="en-US" sz="1600" dirty="0">
                  <a:cs typeface="+mn-ea"/>
                  <a:sym typeface="+mn-lt"/>
                </a:rPr>
                <a:t>，进行</a:t>
              </a:r>
              <a:r>
                <a:rPr lang="en-US" altLang="zh-CN" sz="1600" dirty="0" err="1">
                  <a:cs typeface="+mn-ea"/>
                  <a:sym typeface="+mn-lt"/>
                </a:rPr>
                <a:t>mapreduce</a:t>
              </a:r>
              <a:r>
                <a:rPr lang="zh-CN" altLang="en-US" sz="1600" dirty="0">
                  <a:cs typeface="+mn-ea"/>
                  <a:sym typeface="+mn-lt"/>
                </a:rPr>
                <a:t>。</a:t>
              </a:r>
              <a:endParaRPr lang="en-US" altLang="zh-CN" sz="1600" dirty="0">
                <a:cs typeface="+mn-ea"/>
                <a:sym typeface="+mn-lt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600" dirty="0">
                  <a:cs typeface="+mn-ea"/>
                  <a:sym typeface="+mn-lt"/>
                </a:rPr>
                <a:t>用重写的</a:t>
              </a:r>
              <a:r>
                <a:rPr lang="en-US" altLang="zh-CN" sz="1600" dirty="0" err="1">
                  <a:cs typeface="+mn-ea"/>
                </a:rPr>
                <a:t>CommaSeparated</a:t>
              </a:r>
              <a:r>
                <a:rPr lang="zh-CN" altLang="en-US" sz="1600" dirty="0">
                  <a:cs typeface="+mn-ea"/>
                </a:rPr>
                <a:t>逗号分隔格式输出（下文均以此格式输出）。</a:t>
              </a:r>
              <a:endParaRPr lang="en-US" altLang="zh-CN" sz="1600" dirty="0">
                <a:cs typeface="+mn-ea"/>
              </a:endParaRPr>
            </a:p>
          </p:txBody>
        </p:sp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648BF9E9-25C9-F5F8-7E19-16D02714F916}"/>
              </a:ext>
            </a:extLst>
          </p:cNvPr>
          <p:cNvGrpSpPr/>
          <p:nvPr/>
        </p:nvGrpSpPr>
        <p:grpSpPr>
          <a:xfrm>
            <a:off x="576467" y="1427640"/>
            <a:ext cx="5519532" cy="919424"/>
            <a:chOff x="6517696" y="1990038"/>
            <a:chExt cx="2318791" cy="1011654"/>
          </a:xfrm>
        </p:grpSpPr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B04CB16C-9C59-EB74-D564-CF147CB50446}"/>
                </a:ext>
              </a:extLst>
            </p:cNvPr>
            <p:cNvSpPr txBox="1"/>
            <p:nvPr/>
          </p:nvSpPr>
          <p:spPr>
            <a:xfrm>
              <a:off x="6716765" y="1990038"/>
              <a:ext cx="1941566" cy="369332"/>
            </a:xfrm>
            <a:prstGeom prst="rect">
              <a:avLst/>
            </a:prstGeom>
            <a:noFill/>
          </p:spPr>
          <p:txBody>
            <a:bodyPr wrap="square" lIns="0" rIns="0" rtlCol="0" anchor="ctr" anchorCtr="0">
              <a:spAutoFit/>
            </a:bodyPr>
            <a:lstStyle/>
            <a:p>
              <a:r>
                <a:rPr lang="zh-CN" altLang="en-US" dirty="0">
                  <a:solidFill>
                    <a:schemeClr val="accent1"/>
                  </a:solidFill>
                  <a:cs typeface="+mn-ea"/>
                  <a:sym typeface="+mn-lt"/>
                </a:rPr>
                <a:t>任务分析</a:t>
              </a:r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A59ACB40-0453-D6D4-B8EC-AABCA1D07CA5}"/>
                </a:ext>
              </a:extLst>
            </p:cNvPr>
            <p:cNvSpPr/>
            <p:nvPr/>
          </p:nvSpPr>
          <p:spPr>
            <a:xfrm>
              <a:off x="6517696" y="2596793"/>
              <a:ext cx="2318791" cy="404899"/>
            </a:xfrm>
            <a:prstGeom prst="rect">
              <a:avLst/>
            </a:prstGeom>
          </p:spPr>
          <p:txBody>
            <a:bodyPr wrap="square" lIns="0" rIns="0" anchor="ctr" anchorCtr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600" dirty="0">
                  <a:cs typeface="+mn-ea"/>
                  <a:sym typeface="+mn-lt"/>
                </a:rPr>
                <a:t>读入</a:t>
              </a:r>
              <a:r>
                <a:rPr lang="en-US" altLang="zh-CN" sz="1600" dirty="0">
                  <a:cs typeface="+mn-ea"/>
                  <a:sym typeface="+mn-lt"/>
                </a:rPr>
                <a:t>.h5</a:t>
              </a:r>
              <a:r>
                <a:rPr lang="zh-CN" altLang="en-US" sz="1600" dirty="0">
                  <a:cs typeface="+mn-ea"/>
                  <a:sym typeface="+mn-lt"/>
                </a:rPr>
                <a:t>文件并将所需信息读取出来</a:t>
              </a:r>
              <a:endParaRPr lang="en-US" altLang="zh-CN" sz="1600" dirty="0">
                <a:cs typeface="+mn-ea"/>
                <a:sym typeface="+mn-lt"/>
              </a:endParaRPr>
            </a:p>
          </p:txBody>
        </p:sp>
      </p:grpSp>
      <p:sp>
        <p:nvSpPr>
          <p:cNvPr id="5" name="矩形: 圆角 9">
            <a:extLst>
              <a:ext uri="{FF2B5EF4-FFF2-40B4-BE49-F238E27FC236}">
                <a16:creationId xmlns:a16="http://schemas.microsoft.com/office/drawing/2014/main" id="{7D34FDEB-C225-F572-2074-13E849170C09}"/>
              </a:ext>
            </a:extLst>
          </p:cNvPr>
          <p:cNvSpPr/>
          <p:nvPr/>
        </p:nvSpPr>
        <p:spPr>
          <a:xfrm>
            <a:off x="549397" y="1352617"/>
            <a:ext cx="425380" cy="4660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zh-CN" dirty="0">
                <a:cs typeface="+mn-ea"/>
                <a:sym typeface="+mn-lt"/>
              </a:rPr>
              <a:t>01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9" name="矩形: 圆角 9">
            <a:extLst>
              <a:ext uri="{FF2B5EF4-FFF2-40B4-BE49-F238E27FC236}">
                <a16:creationId xmlns:a16="http://schemas.microsoft.com/office/drawing/2014/main" id="{DC273B1A-34BB-E288-0089-1EA81AF90744}"/>
              </a:ext>
            </a:extLst>
          </p:cNvPr>
          <p:cNvSpPr/>
          <p:nvPr/>
        </p:nvSpPr>
        <p:spPr>
          <a:xfrm>
            <a:off x="573608" y="2536209"/>
            <a:ext cx="425380" cy="4660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zh-CN" dirty="0">
                <a:cs typeface="+mn-ea"/>
                <a:sym typeface="+mn-lt"/>
              </a:rPr>
              <a:t>02</a:t>
            </a:r>
            <a:endParaRPr lang="zh-CN" altLang="en-US" dirty="0">
              <a:cs typeface="+mn-ea"/>
              <a:sym typeface="+mn-lt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712D9F41-55C1-E533-59DD-38CC7F2EFB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0076" y="1352617"/>
            <a:ext cx="2556340" cy="2963621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2F4CCC22-273E-701B-AE00-17573FAF1B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5246" y="4316238"/>
            <a:ext cx="7285044" cy="2003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41455"/>
      </p:ext>
    </p:extLst>
  </p:cSld>
  <p:clrMapOvr>
    <a:masterClrMapping/>
  </p:clrMapOvr>
  <p:transition spd="slow">
    <p:push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2000" cy="127725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歌词信息处理</a:t>
            </a:r>
          </a:p>
        </p:txBody>
      </p: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9DEE26B7-3017-41F4-8D15-B33E6D1D0189}"/>
              </a:ext>
            </a:extLst>
          </p:cNvPr>
          <p:cNvGrpSpPr/>
          <p:nvPr/>
        </p:nvGrpSpPr>
        <p:grpSpPr>
          <a:xfrm>
            <a:off x="359899" y="3710570"/>
            <a:ext cx="5564651" cy="2556889"/>
            <a:chOff x="6342015" y="2068711"/>
            <a:chExt cx="2471892" cy="1455531"/>
          </a:xfrm>
        </p:grpSpPr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E9B7A118-FE2D-5F62-655D-4F5D4072BBA1}"/>
                </a:ext>
              </a:extLst>
            </p:cNvPr>
            <p:cNvSpPr txBox="1"/>
            <p:nvPr/>
          </p:nvSpPr>
          <p:spPr>
            <a:xfrm>
              <a:off x="6574590" y="2068711"/>
              <a:ext cx="1941566" cy="262785"/>
            </a:xfrm>
            <a:prstGeom prst="rect">
              <a:avLst/>
            </a:prstGeom>
            <a:noFill/>
          </p:spPr>
          <p:txBody>
            <a:bodyPr wrap="square" lIns="0" rIns="0" rtlCol="0" anchor="ctr" anchorCtr="0">
              <a:spAutoFit/>
            </a:bodyPr>
            <a:lstStyle/>
            <a:p>
              <a:r>
                <a:rPr lang="zh-CN" altLang="en-US" dirty="0">
                  <a:solidFill>
                    <a:schemeClr val="accent1"/>
                  </a:solidFill>
                  <a:cs typeface="+mn-ea"/>
                  <a:sym typeface="+mn-lt"/>
                </a:rPr>
                <a:t>任务实现</a:t>
              </a:r>
            </a:p>
          </p:txBody>
        </p: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454678D9-94F5-F37A-7C46-76B4E376E6A8}"/>
                </a:ext>
              </a:extLst>
            </p:cNvPr>
            <p:cNvSpPr/>
            <p:nvPr/>
          </p:nvSpPr>
          <p:spPr>
            <a:xfrm>
              <a:off x="6342015" y="2271970"/>
              <a:ext cx="2471892" cy="1252272"/>
            </a:xfrm>
            <a:prstGeom prst="rect">
              <a:avLst/>
            </a:prstGeom>
          </p:spPr>
          <p:txBody>
            <a:bodyPr wrap="square" lIns="0" rIns="0" anchor="ctr" anchorCtr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600" dirty="0">
                  <a:cs typeface="+mn-ea"/>
                  <a:sym typeface="+mn-lt"/>
                </a:rPr>
                <a:t>1.</a:t>
              </a:r>
              <a:r>
                <a:rPr lang="zh-CN" altLang="en-US" sz="1600" dirty="0">
                  <a:cs typeface="+mn-ea"/>
                  <a:sym typeface="+mn-lt"/>
                </a:rPr>
                <a:t>在</a:t>
              </a:r>
              <a:r>
                <a:rPr lang="en-US" altLang="zh-CN" sz="1600" dirty="0">
                  <a:cs typeface="+mn-ea"/>
                  <a:sym typeface="+mn-lt"/>
                </a:rPr>
                <a:t>map</a:t>
              </a:r>
              <a:r>
                <a:rPr lang="zh-CN" altLang="en-US" sz="1600" dirty="0">
                  <a:cs typeface="+mn-ea"/>
                  <a:sym typeface="+mn-lt"/>
                </a:rPr>
                <a:t>中，首先判断是否为注释行</a:t>
              </a:r>
              <a:endParaRPr lang="en-US" altLang="zh-CN" sz="1600" dirty="0">
                <a:cs typeface="+mn-ea"/>
                <a:sym typeface="+mn-lt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1600" dirty="0">
                  <a:cs typeface="+mn-ea"/>
                  <a:sym typeface="+mn-lt"/>
                </a:rPr>
                <a:t>2.</a:t>
              </a:r>
              <a:r>
                <a:rPr lang="zh-CN" altLang="en-US" sz="1600" dirty="0">
                  <a:cs typeface="+mn-ea"/>
                  <a:sym typeface="+mn-lt"/>
                </a:rPr>
                <a:t>设置一个标志位表示单词表是否建立，然后建立单词表。</a:t>
              </a:r>
              <a:endParaRPr lang="en-US" altLang="zh-CN" sz="1600" dirty="0">
                <a:cs typeface="+mn-ea"/>
                <a:sym typeface="+mn-lt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1600" dirty="0">
                  <a:cs typeface="+mn-ea"/>
                  <a:sym typeface="+mn-lt"/>
                </a:rPr>
                <a:t>3.</a:t>
              </a:r>
              <a:r>
                <a:rPr lang="zh-CN" altLang="en-US" sz="1600" dirty="0">
                  <a:cs typeface="+mn-ea"/>
                  <a:sym typeface="+mn-lt"/>
                </a:rPr>
                <a:t>根据前两个逗号的位置，将普通行分为</a:t>
              </a:r>
              <a:r>
                <a:rPr lang="en-US" altLang="zh-CN" sz="1600" dirty="0">
                  <a:cs typeface="+mn-ea"/>
                  <a:sym typeface="+mn-lt"/>
                </a:rPr>
                <a:t>3</a:t>
              </a:r>
              <a:r>
                <a:rPr lang="zh-CN" altLang="en-US" sz="1600" dirty="0">
                  <a:cs typeface="+mn-ea"/>
                  <a:sym typeface="+mn-lt"/>
                </a:rPr>
                <a:t>个部分，将</a:t>
              </a:r>
              <a:r>
                <a:rPr lang="en-US" altLang="zh-CN" sz="1600" dirty="0">
                  <a:cs typeface="+mn-ea"/>
                  <a:sym typeface="+mn-lt"/>
                </a:rPr>
                <a:t>track_id</a:t>
              </a:r>
              <a:r>
                <a:rPr lang="zh-CN" altLang="en-US" sz="1600" dirty="0">
                  <a:cs typeface="+mn-ea"/>
                  <a:sym typeface="+mn-lt"/>
                </a:rPr>
                <a:t>作为</a:t>
              </a:r>
              <a:r>
                <a:rPr lang="en-US" altLang="zh-CN" sz="1600" dirty="0">
                  <a:cs typeface="+mn-ea"/>
                  <a:sym typeface="+mn-lt"/>
                </a:rPr>
                <a:t>key</a:t>
              </a:r>
              <a:r>
                <a:rPr lang="zh-CN" altLang="en-US" sz="1600" dirty="0">
                  <a:cs typeface="+mn-ea"/>
                  <a:sym typeface="+mn-lt"/>
                </a:rPr>
                <a:t>；根据单词表，把</a:t>
              </a:r>
              <a:r>
                <a:rPr lang="en-US" altLang="zh-CN" sz="1600" dirty="0">
                  <a:cs typeface="+mn-ea"/>
                  <a:sym typeface="+mn-lt"/>
                </a:rPr>
                <a:t>id</a:t>
              </a:r>
              <a:r>
                <a:rPr lang="zh-CN" altLang="en-US" sz="1600" dirty="0">
                  <a:cs typeface="+mn-ea"/>
                  <a:sym typeface="+mn-lt"/>
                </a:rPr>
                <a:t>替换为</a:t>
              </a:r>
              <a:r>
                <a:rPr lang="en-US" altLang="zh-CN" sz="1600" dirty="0">
                  <a:cs typeface="+mn-ea"/>
                  <a:sym typeface="+mn-lt"/>
                </a:rPr>
                <a:t>word</a:t>
              </a:r>
              <a:r>
                <a:rPr lang="zh-CN" altLang="en-US" sz="1600" dirty="0">
                  <a:cs typeface="+mn-ea"/>
                  <a:sym typeface="+mn-lt"/>
                </a:rPr>
                <a:t>，并且根据格式要求修饰字符串。</a:t>
              </a:r>
            </a:p>
          </p:txBody>
        </p:sp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648BF9E9-25C9-F5F8-7E19-16D02714F916}"/>
              </a:ext>
            </a:extLst>
          </p:cNvPr>
          <p:cNvGrpSpPr/>
          <p:nvPr/>
        </p:nvGrpSpPr>
        <p:grpSpPr>
          <a:xfrm>
            <a:off x="349568" y="1372074"/>
            <a:ext cx="5403532" cy="2196834"/>
            <a:chOff x="6317271" y="2010373"/>
            <a:chExt cx="2471892" cy="2417203"/>
          </a:xfrm>
        </p:grpSpPr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B04CB16C-9C59-EB74-D564-CF147CB50446}"/>
                </a:ext>
              </a:extLst>
            </p:cNvPr>
            <p:cNvSpPr txBox="1"/>
            <p:nvPr/>
          </p:nvSpPr>
          <p:spPr>
            <a:xfrm>
              <a:off x="6563663" y="2010373"/>
              <a:ext cx="1941566" cy="369332"/>
            </a:xfrm>
            <a:prstGeom prst="rect">
              <a:avLst/>
            </a:prstGeom>
            <a:noFill/>
          </p:spPr>
          <p:txBody>
            <a:bodyPr wrap="square" lIns="0" rIns="0" rtlCol="0" anchor="ctr" anchorCtr="0">
              <a:spAutoFit/>
            </a:bodyPr>
            <a:lstStyle/>
            <a:p>
              <a:r>
                <a:rPr lang="zh-CN" altLang="en-US" dirty="0">
                  <a:solidFill>
                    <a:schemeClr val="accent1"/>
                  </a:solidFill>
                  <a:cs typeface="+mn-ea"/>
                  <a:sym typeface="+mn-lt"/>
                </a:rPr>
                <a:t>任务分析</a:t>
              </a:r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A59ACB40-0453-D6D4-B8EC-AABCA1D07CA5}"/>
                </a:ext>
              </a:extLst>
            </p:cNvPr>
            <p:cNvSpPr/>
            <p:nvPr/>
          </p:nvSpPr>
          <p:spPr>
            <a:xfrm>
              <a:off x="6317271" y="2397155"/>
              <a:ext cx="2471892" cy="2030421"/>
            </a:xfrm>
            <a:prstGeom prst="rect">
              <a:avLst/>
            </a:prstGeom>
          </p:spPr>
          <p:txBody>
            <a:bodyPr wrap="square" lIns="0" rIns="0" anchor="ctr" anchorCtr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600" dirty="0">
                  <a:cs typeface="+mn-ea"/>
                  <a:sym typeface="+mn-lt"/>
                </a:rPr>
                <a:t>1.</a:t>
              </a:r>
              <a:r>
                <a:rPr lang="zh-CN" altLang="en-US" sz="1600" dirty="0">
                  <a:cs typeface="+mn-ea"/>
                  <a:sym typeface="+mn-lt"/>
                </a:rPr>
                <a:t>输入格式：</a:t>
              </a:r>
              <a:endParaRPr lang="en-US" altLang="zh-CN" sz="1600" dirty="0">
                <a:cs typeface="+mn-ea"/>
                <a:sym typeface="+mn-lt"/>
              </a:endParaRPr>
            </a:p>
            <a:p>
              <a:pPr>
                <a:lnSpc>
                  <a:spcPct val="120000"/>
                </a:lnSpc>
              </a:pPr>
              <a:r>
                <a:rPr lang="zh-CN" altLang="en-US" sz="1600" dirty="0">
                  <a:cs typeface="+mn-ea"/>
                  <a:sym typeface="+mn-lt"/>
                </a:rPr>
                <a:t>（</a:t>
              </a:r>
              <a:r>
                <a:rPr lang="en-US" altLang="zh-CN" sz="1600" dirty="0">
                  <a:cs typeface="+mn-ea"/>
                  <a:sym typeface="+mn-lt"/>
                </a:rPr>
                <a:t>1</a:t>
              </a:r>
              <a:r>
                <a:rPr lang="zh-CN" altLang="en-US" sz="1600" dirty="0">
                  <a:cs typeface="+mn-ea"/>
                  <a:sym typeface="+mn-lt"/>
                </a:rPr>
                <a:t>）注释：</a:t>
              </a:r>
              <a:r>
                <a:rPr lang="en-US" altLang="zh-CN" sz="1600" dirty="0">
                  <a:cs typeface="+mn-ea"/>
                  <a:sym typeface="+mn-lt"/>
                </a:rPr>
                <a:t>#</a:t>
              </a:r>
              <a:r>
                <a:rPr lang="zh-CN" altLang="en-US" sz="1600" dirty="0">
                  <a:cs typeface="+mn-ea"/>
                  <a:sym typeface="+mn-lt"/>
                </a:rPr>
                <a:t>开头</a:t>
              </a:r>
              <a:endParaRPr lang="en-US" altLang="zh-CN" sz="1600" dirty="0">
                <a:cs typeface="+mn-ea"/>
                <a:sym typeface="+mn-lt"/>
              </a:endParaRPr>
            </a:p>
            <a:p>
              <a:pPr>
                <a:lnSpc>
                  <a:spcPct val="120000"/>
                </a:lnSpc>
              </a:pPr>
              <a:r>
                <a:rPr lang="zh-CN" altLang="en-US" sz="1600" dirty="0">
                  <a:cs typeface="+mn-ea"/>
                  <a:sym typeface="+mn-lt"/>
                </a:rPr>
                <a:t>（</a:t>
              </a:r>
              <a:r>
                <a:rPr lang="en-US" altLang="zh-CN" sz="1600" dirty="0">
                  <a:cs typeface="+mn-ea"/>
                  <a:sym typeface="+mn-lt"/>
                </a:rPr>
                <a:t>2</a:t>
              </a:r>
              <a:r>
                <a:rPr lang="zh-CN" altLang="en-US" sz="1600" dirty="0">
                  <a:cs typeface="+mn-ea"/>
                  <a:sym typeface="+mn-lt"/>
                </a:rPr>
                <a:t>）单词表：</a:t>
              </a:r>
              <a:r>
                <a:rPr lang="en-US" altLang="zh-CN" sz="1600" dirty="0">
                  <a:cs typeface="+mn-ea"/>
                  <a:sym typeface="+mn-lt"/>
                </a:rPr>
                <a:t>%</a:t>
              </a:r>
              <a:r>
                <a:rPr lang="zh-CN" altLang="en-US" sz="1600" dirty="0">
                  <a:cs typeface="+mn-ea"/>
                  <a:sym typeface="+mn-lt"/>
                </a:rPr>
                <a:t>开头</a:t>
              </a:r>
            </a:p>
            <a:p>
              <a:pPr>
                <a:lnSpc>
                  <a:spcPct val="120000"/>
                </a:lnSpc>
              </a:pPr>
              <a:r>
                <a:rPr lang="zh-CN" altLang="en-US" sz="1600" dirty="0">
                  <a:cs typeface="+mn-ea"/>
                  <a:sym typeface="+mn-lt"/>
                </a:rPr>
                <a:t>（</a:t>
              </a:r>
              <a:r>
                <a:rPr lang="en-US" altLang="zh-CN" sz="1600" dirty="0">
                  <a:cs typeface="+mn-ea"/>
                  <a:sym typeface="+mn-lt"/>
                </a:rPr>
                <a:t>3</a:t>
              </a:r>
              <a:r>
                <a:rPr lang="zh-CN" altLang="en-US" sz="1600" dirty="0">
                  <a:cs typeface="+mn-ea"/>
                  <a:sym typeface="+mn-lt"/>
                </a:rPr>
                <a:t>）普通行：</a:t>
              </a:r>
              <a:r>
                <a:rPr lang="en-US" altLang="zh-CN" sz="1600" dirty="0" err="1">
                  <a:cs typeface="+mn-ea"/>
                  <a:sym typeface="+mn-lt"/>
                </a:rPr>
                <a:t>track_id,mxm_track_id,wordcount</a:t>
              </a:r>
              <a:endParaRPr lang="en-US" altLang="zh-CN" sz="1600" dirty="0">
                <a:cs typeface="+mn-ea"/>
                <a:sym typeface="+mn-lt"/>
              </a:endParaRPr>
            </a:p>
            <a:p>
              <a:pPr>
                <a:lnSpc>
                  <a:spcPct val="120000"/>
                </a:lnSpc>
              </a:pPr>
              <a:r>
                <a:rPr lang="en-US" altLang="zh-CN" sz="1600" dirty="0">
                  <a:cs typeface="+mn-ea"/>
                  <a:sym typeface="+mn-lt"/>
                </a:rPr>
                <a:t>2.</a:t>
              </a:r>
              <a:r>
                <a:rPr lang="zh-CN" altLang="en-US" sz="1600" dirty="0">
                  <a:cs typeface="+mn-ea"/>
                  <a:sym typeface="+mn-lt"/>
                </a:rPr>
                <a:t>输出格式：</a:t>
              </a:r>
              <a:r>
                <a:rPr lang="en-US" altLang="zh-CN" sz="1600" dirty="0">
                  <a:cs typeface="+mn-ea"/>
                  <a:sym typeface="+mn-lt"/>
                </a:rPr>
                <a:t>track_id,[(word1:wordcount1),(word2:wordcount2)……]</a:t>
              </a:r>
              <a:endParaRPr lang="zh-CN" altLang="en-US" sz="1600" dirty="0">
                <a:cs typeface="+mn-ea"/>
                <a:sym typeface="+mn-lt"/>
              </a:endParaRPr>
            </a:p>
          </p:txBody>
        </p:sp>
      </p:grpSp>
      <p:sp>
        <p:nvSpPr>
          <p:cNvPr id="3" name="矩形: 圆角 9">
            <a:extLst>
              <a:ext uri="{FF2B5EF4-FFF2-40B4-BE49-F238E27FC236}">
                <a16:creationId xmlns:a16="http://schemas.microsoft.com/office/drawing/2014/main" id="{5641A8DF-FE25-1827-9662-E81C31362B2A}"/>
              </a:ext>
            </a:extLst>
          </p:cNvPr>
          <p:cNvSpPr/>
          <p:nvPr/>
        </p:nvSpPr>
        <p:spPr>
          <a:xfrm>
            <a:off x="359900" y="1306882"/>
            <a:ext cx="425380" cy="4660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zh-CN" dirty="0">
                <a:cs typeface="+mn-ea"/>
                <a:sym typeface="+mn-lt"/>
              </a:rPr>
              <a:t>01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4" name="矩形: 圆角 9">
            <a:extLst>
              <a:ext uri="{FF2B5EF4-FFF2-40B4-BE49-F238E27FC236}">
                <a16:creationId xmlns:a16="http://schemas.microsoft.com/office/drawing/2014/main" id="{B49F9999-FE2E-96FE-00DF-EAC05CBB9587}"/>
              </a:ext>
            </a:extLst>
          </p:cNvPr>
          <p:cNvSpPr/>
          <p:nvPr/>
        </p:nvSpPr>
        <p:spPr>
          <a:xfrm>
            <a:off x="359900" y="3710569"/>
            <a:ext cx="425380" cy="4660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zh-CN" dirty="0">
                <a:cs typeface="+mn-ea"/>
                <a:sym typeface="+mn-lt"/>
              </a:rPr>
              <a:t>02</a:t>
            </a:r>
            <a:endParaRPr lang="zh-CN" altLang="en-US" dirty="0">
              <a:cs typeface="+mn-ea"/>
              <a:sym typeface="+mn-lt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D996E2B6-5F16-03AD-67F7-316941C185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516081"/>
            <a:ext cx="6116080" cy="4964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21373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2000" cy="127725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流派信息处理</a:t>
            </a:r>
          </a:p>
        </p:txBody>
      </p: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9DEE26B7-3017-41F4-8D15-B33E6D1D0189}"/>
              </a:ext>
            </a:extLst>
          </p:cNvPr>
          <p:cNvGrpSpPr/>
          <p:nvPr/>
        </p:nvGrpSpPr>
        <p:grpSpPr>
          <a:xfrm>
            <a:off x="359901" y="3744851"/>
            <a:ext cx="4259725" cy="1907905"/>
            <a:chOff x="6351287" y="2108416"/>
            <a:chExt cx="2471892" cy="588731"/>
          </a:xfrm>
        </p:grpSpPr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E9B7A118-FE2D-5F62-655D-4F5D4072BBA1}"/>
                </a:ext>
              </a:extLst>
            </p:cNvPr>
            <p:cNvSpPr txBox="1"/>
            <p:nvPr/>
          </p:nvSpPr>
          <p:spPr>
            <a:xfrm>
              <a:off x="6657843" y="2108416"/>
              <a:ext cx="1023515" cy="140286"/>
            </a:xfrm>
            <a:prstGeom prst="rect">
              <a:avLst/>
            </a:prstGeom>
            <a:noFill/>
          </p:spPr>
          <p:txBody>
            <a:bodyPr wrap="square" lIns="0" rIns="0" rtlCol="0" anchor="ctr" anchorCtr="0">
              <a:spAutoFit/>
            </a:bodyPr>
            <a:lstStyle/>
            <a:p>
              <a:r>
                <a:rPr lang="zh-CN" altLang="en-US" dirty="0">
                  <a:solidFill>
                    <a:schemeClr val="accent1"/>
                  </a:solidFill>
                  <a:cs typeface="+mn-ea"/>
                  <a:sym typeface="+mn-lt"/>
                </a:rPr>
                <a:t>任务实现</a:t>
              </a:r>
            </a:p>
          </p:txBody>
        </p: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454678D9-94F5-F37A-7C46-76B4E376E6A8}"/>
                </a:ext>
              </a:extLst>
            </p:cNvPr>
            <p:cNvSpPr/>
            <p:nvPr/>
          </p:nvSpPr>
          <p:spPr>
            <a:xfrm>
              <a:off x="6351287" y="2255758"/>
              <a:ext cx="2471892" cy="441389"/>
            </a:xfrm>
            <a:prstGeom prst="rect">
              <a:avLst/>
            </a:prstGeom>
          </p:spPr>
          <p:txBody>
            <a:bodyPr wrap="square" lIns="0" rIns="0" anchor="ctr" anchorCtr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600" dirty="0">
                  <a:cs typeface="+mn-ea"/>
                  <a:sym typeface="+mn-lt"/>
                </a:rPr>
                <a:t>主要代码：在</a:t>
              </a:r>
              <a:r>
                <a:rPr lang="en-US" altLang="zh-CN" sz="1600" dirty="0">
                  <a:cs typeface="+mn-ea"/>
                  <a:sym typeface="+mn-lt"/>
                </a:rPr>
                <a:t>map</a:t>
              </a:r>
              <a:r>
                <a:rPr lang="zh-CN" altLang="en-US" sz="1600" dirty="0">
                  <a:cs typeface="+mn-ea"/>
                  <a:sym typeface="+mn-lt"/>
                </a:rPr>
                <a:t>中，首先判断是否为注释行，然后将原文件中的每一行中的</a:t>
              </a:r>
              <a:r>
                <a:rPr lang="en-US" altLang="zh-CN" sz="1600" dirty="0">
                  <a:cs typeface="+mn-ea"/>
                  <a:sym typeface="+mn-lt"/>
                </a:rPr>
                <a:t>2</a:t>
              </a:r>
              <a:r>
                <a:rPr lang="zh-CN" altLang="en-US" sz="1600" dirty="0">
                  <a:cs typeface="+mn-ea"/>
                  <a:sym typeface="+mn-lt"/>
                </a:rPr>
                <a:t>个值提取出来，分别设为</a:t>
              </a:r>
              <a:r>
                <a:rPr lang="en-US" altLang="zh-CN" sz="1600" dirty="0">
                  <a:cs typeface="+mn-ea"/>
                  <a:sym typeface="+mn-lt"/>
                </a:rPr>
                <a:t>key</a:t>
              </a:r>
              <a:r>
                <a:rPr lang="zh-CN" altLang="en-US" sz="1600" dirty="0">
                  <a:cs typeface="+mn-ea"/>
                  <a:sym typeface="+mn-lt"/>
                </a:rPr>
                <a:t>和</a:t>
              </a:r>
              <a:r>
                <a:rPr lang="en-US" altLang="zh-CN" sz="1600" dirty="0">
                  <a:cs typeface="+mn-ea"/>
                  <a:sym typeface="+mn-lt"/>
                </a:rPr>
                <a:t>value</a:t>
              </a:r>
              <a:r>
                <a:rPr lang="zh-CN" altLang="en-US" sz="1600" dirty="0">
                  <a:cs typeface="+mn-ea"/>
                  <a:sym typeface="+mn-lt"/>
                </a:rPr>
                <a:t>。</a:t>
              </a:r>
            </a:p>
          </p:txBody>
        </p:sp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648BF9E9-25C9-F5F8-7E19-16D02714F916}"/>
              </a:ext>
            </a:extLst>
          </p:cNvPr>
          <p:cNvGrpSpPr/>
          <p:nvPr/>
        </p:nvGrpSpPr>
        <p:grpSpPr>
          <a:xfrm>
            <a:off x="359900" y="1648126"/>
            <a:ext cx="5403532" cy="2049100"/>
            <a:chOff x="6317271" y="2010373"/>
            <a:chExt cx="2471892" cy="2254650"/>
          </a:xfrm>
        </p:grpSpPr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B04CB16C-9C59-EB74-D564-CF147CB50446}"/>
                </a:ext>
              </a:extLst>
            </p:cNvPr>
            <p:cNvSpPr txBox="1"/>
            <p:nvPr/>
          </p:nvSpPr>
          <p:spPr>
            <a:xfrm>
              <a:off x="6563663" y="2010373"/>
              <a:ext cx="1941566" cy="369332"/>
            </a:xfrm>
            <a:prstGeom prst="rect">
              <a:avLst/>
            </a:prstGeom>
            <a:noFill/>
          </p:spPr>
          <p:txBody>
            <a:bodyPr wrap="square" lIns="0" rIns="0" rtlCol="0" anchor="ctr" anchorCtr="0">
              <a:spAutoFit/>
            </a:bodyPr>
            <a:lstStyle/>
            <a:p>
              <a:r>
                <a:rPr lang="zh-CN" altLang="en-US" dirty="0">
                  <a:solidFill>
                    <a:schemeClr val="accent1"/>
                  </a:solidFill>
                  <a:cs typeface="+mn-ea"/>
                  <a:sym typeface="+mn-lt"/>
                </a:rPr>
                <a:t>任务分析</a:t>
              </a:r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A59ACB40-0453-D6D4-B8EC-AABCA1D07CA5}"/>
                </a:ext>
              </a:extLst>
            </p:cNvPr>
            <p:cNvSpPr/>
            <p:nvPr/>
          </p:nvSpPr>
          <p:spPr>
            <a:xfrm>
              <a:off x="6317271" y="2559707"/>
              <a:ext cx="2471892" cy="1705316"/>
            </a:xfrm>
            <a:prstGeom prst="rect">
              <a:avLst/>
            </a:prstGeom>
          </p:spPr>
          <p:txBody>
            <a:bodyPr wrap="square" lIns="0" rIns="0" anchor="ctr" anchorCtr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600" dirty="0">
                  <a:cs typeface="+mn-ea"/>
                  <a:sym typeface="+mn-lt"/>
                </a:rPr>
                <a:t>1.</a:t>
              </a:r>
              <a:r>
                <a:rPr lang="zh-CN" altLang="en-US" sz="1600" dirty="0">
                  <a:cs typeface="+mn-ea"/>
                  <a:sym typeface="+mn-lt"/>
                </a:rPr>
                <a:t>输入格式：</a:t>
              </a:r>
              <a:endParaRPr lang="en-US" altLang="zh-CN" sz="1600" dirty="0">
                <a:cs typeface="+mn-ea"/>
                <a:sym typeface="+mn-lt"/>
              </a:endParaRPr>
            </a:p>
            <a:p>
              <a:pPr>
                <a:lnSpc>
                  <a:spcPct val="120000"/>
                </a:lnSpc>
              </a:pPr>
              <a:r>
                <a:rPr lang="zh-CN" altLang="en-US" sz="1600" dirty="0">
                  <a:cs typeface="+mn-ea"/>
                  <a:sym typeface="+mn-lt"/>
                </a:rPr>
                <a:t>（</a:t>
              </a:r>
              <a:r>
                <a:rPr lang="en-US" altLang="zh-CN" sz="1600" dirty="0">
                  <a:cs typeface="+mn-ea"/>
                  <a:sym typeface="+mn-lt"/>
                </a:rPr>
                <a:t>1</a:t>
              </a:r>
              <a:r>
                <a:rPr lang="zh-CN" altLang="en-US" sz="1600" dirty="0">
                  <a:cs typeface="+mn-ea"/>
                  <a:sym typeface="+mn-lt"/>
                </a:rPr>
                <a:t>）</a:t>
              </a:r>
              <a:r>
                <a:rPr lang="en-US" altLang="zh-CN" sz="1600" dirty="0" err="1">
                  <a:cs typeface="+mn-ea"/>
                  <a:sym typeface="+mn-lt"/>
                </a:rPr>
                <a:t>track_id</a:t>
              </a:r>
              <a:r>
                <a:rPr lang="en-US" altLang="zh-CN" sz="1600" dirty="0">
                  <a:cs typeface="+mn-ea"/>
                  <a:sym typeface="+mn-lt"/>
                </a:rPr>
                <a:t> \t genre</a:t>
              </a:r>
            </a:p>
            <a:p>
              <a:pPr>
                <a:lnSpc>
                  <a:spcPct val="120000"/>
                </a:lnSpc>
              </a:pPr>
              <a:r>
                <a:rPr lang="zh-CN" altLang="en-US" sz="1600" dirty="0">
                  <a:cs typeface="+mn-ea"/>
                  <a:sym typeface="+mn-lt"/>
                </a:rPr>
                <a:t>（</a:t>
              </a:r>
              <a:r>
                <a:rPr lang="en-US" altLang="zh-CN" sz="1600" dirty="0">
                  <a:cs typeface="+mn-ea"/>
                  <a:sym typeface="+mn-lt"/>
                </a:rPr>
                <a:t>2</a:t>
              </a:r>
              <a:r>
                <a:rPr lang="zh-CN" altLang="en-US" sz="1600" dirty="0">
                  <a:cs typeface="+mn-ea"/>
                  <a:sym typeface="+mn-lt"/>
                </a:rPr>
                <a:t>）以</a:t>
              </a:r>
              <a:r>
                <a:rPr lang="en-US" altLang="zh-CN" sz="1600" dirty="0">
                  <a:cs typeface="+mn-ea"/>
                  <a:sym typeface="+mn-lt"/>
                </a:rPr>
                <a:t>#</a:t>
              </a:r>
              <a:r>
                <a:rPr lang="zh-CN" altLang="en-US" sz="1600" dirty="0">
                  <a:cs typeface="+mn-ea"/>
                  <a:sym typeface="+mn-lt"/>
                </a:rPr>
                <a:t>开头的为注释行</a:t>
              </a:r>
              <a:r>
                <a:rPr lang="en-US" altLang="zh-CN" sz="1600" dirty="0">
                  <a:cs typeface="+mn-ea"/>
                  <a:sym typeface="+mn-lt"/>
                </a:rPr>
                <a:t> </a:t>
              </a:r>
            </a:p>
            <a:p>
              <a:pPr>
                <a:lnSpc>
                  <a:spcPct val="120000"/>
                </a:lnSpc>
              </a:pPr>
              <a:r>
                <a:rPr lang="en-US" altLang="zh-CN" sz="1600" dirty="0">
                  <a:cs typeface="+mn-ea"/>
                  <a:sym typeface="+mn-lt"/>
                </a:rPr>
                <a:t>2.</a:t>
              </a:r>
              <a:r>
                <a:rPr lang="zh-CN" altLang="en-US" sz="1600" dirty="0">
                  <a:cs typeface="+mn-ea"/>
                  <a:sym typeface="+mn-lt"/>
                </a:rPr>
                <a:t>输出格式：</a:t>
              </a:r>
              <a:r>
                <a:rPr lang="en-US" altLang="zh-CN" sz="1600" dirty="0" err="1">
                  <a:cs typeface="+mn-ea"/>
                  <a:sym typeface="+mn-lt"/>
                </a:rPr>
                <a:t>track_id</a:t>
              </a:r>
              <a:r>
                <a:rPr lang="zh-CN" altLang="en-US" sz="1600" dirty="0">
                  <a:cs typeface="+mn-ea"/>
                  <a:sym typeface="+mn-lt"/>
                </a:rPr>
                <a:t>，</a:t>
              </a:r>
              <a:r>
                <a:rPr lang="en-US" altLang="zh-CN" sz="1600" dirty="0">
                  <a:cs typeface="+mn-ea"/>
                  <a:sym typeface="+mn-lt"/>
                </a:rPr>
                <a:t>genre</a:t>
              </a:r>
            </a:p>
            <a:p>
              <a:pPr>
                <a:lnSpc>
                  <a:spcPct val="120000"/>
                </a:lnSpc>
              </a:pPr>
              <a:endParaRPr lang="zh-CN" altLang="en-US" sz="1600" dirty="0">
                <a:cs typeface="+mn-ea"/>
                <a:sym typeface="+mn-lt"/>
              </a:endParaRPr>
            </a:p>
          </p:txBody>
        </p:sp>
      </p:grpSp>
      <p:sp>
        <p:nvSpPr>
          <p:cNvPr id="3" name="矩形: 圆角 9">
            <a:extLst>
              <a:ext uri="{FF2B5EF4-FFF2-40B4-BE49-F238E27FC236}">
                <a16:creationId xmlns:a16="http://schemas.microsoft.com/office/drawing/2014/main" id="{5641A8DF-FE25-1827-9662-E81C31362B2A}"/>
              </a:ext>
            </a:extLst>
          </p:cNvPr>
          <p:cNvSpPr/>
          <p:nvPr/>
        </p:nvSpPr>
        <p:spPr>
          <a:xfrm>
            <a:off x="359900" y="1582934"/>
            <a:ext cx="425380" cy="4660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zh-CN" dirty="0">
                <a:cs typeface="+mn-ea"/>
                <a:sym typeface="+mn-lt"/>
              </a:rPr>
              <a:t>01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4" name="矩形: 圆角 9">
            <a:extLst>
              <a:ext uri="{FF2B5EF4-FFF2-40B4-BE49-F238E27FC236}">
                <a16:creationId xmlns:a16="http://schemas.microsoft.com/office/drawing/2014/main" id="{B49F9999-FE2E-96FE-00DF-EAC05CBB9587}"/>
              </a:ext>
            </a:extLst>
          </p:cNvPr>
          <p:cNvSpPr/>
          <p:nvPr/>
        </p:nvSpPr>
        <p:spPr>
          <a:xfrm>
            <a:off x="359900" y="3710569"/>
            <a:ext cx="425380" cy="4660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zh-CN" dirty="0">
                <a:cs typeface="+mn-ea"/>
                <a:sym typeface="+mn-lt"/>
              </a:rPr>
              <a:t>02</a:t>
            </a:r>
            <a:endParaRPr lang="zh-CN" altLang="en-US" dirty="0">
              <a:cs typeface="+mn-ea"/>
              <a:sym typeface="+mn-lt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5B967C6-DCAC-E77E-83C2-FD86545DD1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3100" y="2181842"/>
            <a:ext cx="5078023" cy="2768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28112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2000" cy="127725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用户信息处理</a:t>
            </a:r>
          </a:p>
        </p:txBody>
      </p: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9DEE26B7-3017-41F4-8D15-B33E6D1D0189}"/>
              </a:ext>
            </a:extLst>
          </p:cNvPr>
          <p:cNvGrpSpPr/>
          <p:nvPr/>
        </p:nvGrpSpPr>
        <p:grpSpPr>
          <a:xfrm>
            <a:off x="359901" y="3744849"/>
            <a:ext cx="4259725" cy="1672156"/>
            <a:chOff x="6351287" y="2108416"/>
            <a:chExt cx="2471892" cy="515985"/>
          </a:xfrm>
        </p:grpSpPr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E9B7A118-FE2D-5F62-655D-4F5D4072BBA1}"/>
                </a:ext>
              </a:extLst>
            </p:cNvPr>
            <p:cNvSpPr txBox="1"/>
            <p:nvPr/>
          </p:nvSpPr>
          <p:spPr>
            <a:xfrm>
              <a:off x="6657843" y="2108416"/>
              <a:ext cx="1023515" cy="140286"/>
            </a:xfrm>
            <a:prstGeom prst="rect">
              <a:avLst/>
            </a:prstGeom>
            <a:noFill/>
          </p:spPr>
          <p:txBody>
            <a:bodyPr wrap="square" lIns="0" rIns="0" rtlCol="0" anchor="ctr" anchorCtr="0">
              <a:spAutoFit/>
            </a:bodyPr>
            <a:lstStyle/>
            <a:p>
              <a:r>
                <a:rPr lang="zh-CN" altLang="en-US" dirty="0">
                  <a:solidFill>
                    <a:schemeClr val="accent1"/>
                  </a:solidFill>
                  <a:cs typeface="+mn-ea"/>
                  <a:sym typeface="+mn-lt"/>
                </a:rPr>
                <a:t>任务实现</a:t>
              </a:r>
            </a:p>
          </p:txBody>
        </p: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454678D9-94F5-F37A-7C46-76B4E376E6A8}"/>
                </a:ext>
              </a:extLst>
            </p:cNvPr>
            <p:cNvSpPr/>
            <p:nvPr/>
          </p:nvSpPr>
          <p:spPr>
            <a:xfrm>
              <a:off x="6351287" y="2328504"/>
              <a:ext cx="2471892" cy="295897"/>
            </a:xfrm>
            <a:prstGeom prst="rect">
              <a:avLst/>
            </a:prstGeom>
          </p:spPr>
          <p:txBody>
            <a:bodyPr wrap="square" lIns="0" rIns="0" anchor="ctr" anchorCtr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600" dirty="0">
                  <a:cs typeface="+mn-ea"/>
                  <a:sym typeface="+mn-lt"/>
                </a:rPr>
                <a:t>1.</a:t>
              </a:r>
              <a:r>
                <a:rPr lang="zh-CN" altLang="en-US" sz="1600" dirty="0">
                  <a:cs typeface="+mn-ea"/>
                  <a:sym typeface="+mn-lt"/>
                </a:rPr>
                <a:t>主要代码：在</a:t>
              </a:r>
              <a:r>
                <a:rPr lang="en-US" altLang="zh-CN" sz="1600" dirty="0">
                  <a:cs typeface="+mn-ea"/>
                  <a:sym typeface="+mn-lt"/>
                </a:rPr>
                <a:t>map</a:t>
              </a:r>
              <a:r>
                <a:rPr lang="zh-CN" altLang="en-US" sz="1600" dirty="0">
                  <a:cs typeface="+mn-ea"/>
                  <a:sym typeface="+mn-lt"/>
                </a:rPr>
                <a:t>中，首先判断格式是否正确，然后将原文件中的每一行中的三个值提取出来，并以</a:t>
              </a:r>
              <a:r>
                <a:rPr lang="en-US" altLang="zh-CN" sz="1600" dirty="0" err="1">
                  <a:cs typeface="+mn-ea"/>
                  <a:sym typeface="+mn-lt"/>
                </a:rPr>
                <a:t>userId</a:t>
              </a:r>
              <a:r>
                <a:rPr lang="zh-CN" altLang="en-US" sz="1600" dirty="0">
                  <a:cs typeface="+mn-ea"/>
                  <a:sym typeface="+mn-lt"/>
                </a:rPr>
                <a:t>为</a:t>
              </a:r>
              <a:r>
                <a:rPr lang="en-US" altLang="zh-CN" sz="1600" dirty="0">
                  <a:cs typeface="+mn-ea"/>
                  <a:sym typeface="+mn-lt"/>
                </a:rPr>
                <a:t>key</a:t>
              </a:r>
              <a:r>
                <a:rPr lang="zh-CN" altLang="en-US" sz="1600" dirty="0">
                  <a:cs typeface="+mn-ea"/>
                  <a:sym typeface="+mn-lt"/>
                </a:rPr>
                <a:t>，每个属性之间以逗号隔开。</a:t>
              </a:r>
            </a:p>
          </p:txBody>
        </p:sp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648BF9E9-25C9-F5F8-7E19-16D02714F916}"/>
              </a:ext>
            </a:extLst>
          </p:cNvPr>
          <p:cNvGrpSpPr/>
          <p:nvPr/>
        </p:nvGrpSpPr>
        <p:grpSpPr>
          <a:xfrm>
            <a:off x="349568" y="1677757"/>
            <a:ext cx="5403532" cy="1300218"/>
            <a:chOff x="6317271" y="2346720"/>
            <a:chExt cx="2471892" cy="1430646"/>
          </a:xfrm>
        </p:grpSpPr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B04CB16C-9C59-EB74-D564-CF147CB50446}"/>
                </a:ext>
              </a:extLst>
            </p:cNvPr>
            <p:cNvSpPr txBox="1"/>
            <p:nvPr/>
          </p:nvSpPr>
          <p:spPr>
            <a:xfrm>
              <a:off x="6563663" y="2346720"/>
              <a:ext cx="1941566" cy="369332"/>
            </a:xfrm>
            <a:prstGeom prst="rect">
              <a:avLst/>
            </a:prstGeom>
            <a:noFill/>
          </p:spPr>
          <p:txBody>
            <a:bodyPr wrap="square" lIns="0" rIns="0" rtlCol="0" anchor="ctr" anchorCtr="0">
              <a:spAutoFit/>
            </a:bodyPr>
            <a:lstStyle/>
            <a:p>
              <a:r>
                <a:rPr lang="zh-CN" altLang="en-US" dirty="0">
                  <a:solidFill>
                    <a:schemeClr val="accent1"/>
                  </a:solidFill>
                  <a:cs typeface="+mn-ea"/>
                  <a:sym typeface="+mn-lt"/>
                </a:rPr>
                <a:t>任务分析</a:t>
              </a:r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A59ACB40-0453-D6D4-B8EC-AABCA1D07CA5}"/>
                </a:ext>
              </a:extLst>
            </p:cNvPr>
            <p:cNvSpPr/>
            <p:nvPr/>
          </p:nvSpPr>
          <p:spPr>
            <a:xfrm>
              <a:off x="6317271" y="3047363"/>
              <a:ext cx="2471892" cy="730003"/>
            </a:xfrm>
            <a:prstGeom prst="rect">
              <a:avLst/>
            </a:prstGeom>
          </p:spPr>
          <p:txBody>
            <a:bodyPr wrap="square" lIns="0" rIns="0" anchor="ctr" anchorCtr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600" dirty="0">
                  <a:cs typeface="+mn-ea"/>
                  <a:sym typeface="+mn-lt"/>
                </a:rPr>
                <a:t>1.</a:t>
              </a:r>
              <a:r>
                <a:rPr lang="zh-CN" altLang="en-US" sz="1600" dirty="0">
                  <a:cs typeface="+mn-ea"/>
                  <a:sym typeface="+mn-lt"/>
                </a:rPr>
                <a:t>输入格式：</a:t>
              </a:r>
              <a:r>
                <a:rPr lang="en-US" altLang="zh-CN" sz="1600" dirty="0" err="1">
                  <a:cs typeface="+mn-ea"/>
                  <a:sym typeface="+mn-lt"/>
                </a:rPr>
                <a:t>user_id</a:t>
              </a:r>
              <a:r>
                <a:rPr lang="en-US" altLang="zh-CN" sz="1600" dirty="0">
                  <a:cs typeface="+mn-ea"/>
                  <a:sym typeface="+mn-lt"/>
                </a:rPr>
                <a:t> \t </a:t>
              </a:r>
              <a:r>
                <a:rPr lang="en-US" altLang="zh-CN" sz="1600" dirty="0" err="1">
                  <a:cs typeface="+mn-ea"/>
                  <a:sym typeface="+mn-lt"/>
                </a:rPr>
                <a:t>song_id</a:t>
              </a:r>
              <a:r>
                <a:rPr lang="en-US" altLang="zh-CN" sz="1600" dirty="0">
                  <a:cs typeface="+mn-ea"/>
                  <a:sym typeface="+mn-lt"/>
                </a:rPr>
                <a:t> \t </a:t>
              </a:r>
              <a:r>
                <a:rPr lang="en-US" altLang="zh-CN" sz="1600" dirty="0" err="1">
                  <a:cs typeface="+mn-ea"/>
                  <a:sym typeface="+mn-lt"/>
                </a:rPr>
                <a:t>play_count</a:t>
              </a:r>
              <a:endParaRPr lang="en-US" altLang="zh-CN" sz="1600" dirty="0">
                <a:cs typeface="+mn-ea"/>
                <a:sym typeface="+mn-lt"/>
              </a:endParaRPr>
            </a:p>
            <a:p>
              <a:pPr>
                <a:lnSpc>
                  <a:spcPct val="120000"/>
                </a:lnSpc>
              </a:pPr>
              <a:r>
                <a:rPr lang="en-US" altLang="zh-CN" sz="1600" dirty="0">
                  <a:cs typeface="+mn-ea"/>
                  <a:sym typeface="+mn-lt"/>
                </a:rPr>
                <a:t>2.</a:t>
              </a:r>
              <a:r>
                <a:rPr lang="zh-CN" altLang="en-US" sz="1600" dirty="0">
                  <a:cs typeface="+mn-ea"/>
                  <a:sym typeface="+mn-lt"/>
                </a:rPr>
                <a:t>输出格式：</a:t>
              </a:r>
              <a:r>
                <a:rPr lang="en-US" altLang="zh-CN" sz="1600" dirty="0" err="1">
                  <a:cs typeface="+mn-ea"/>
                  <a:sym typeface="+mn-lt"/>
                </a:rPr>
                <a:t>user_id,song_id,play_count</a:t>
              </a:r>
              <a:endParaRPr lang="zh-CN" altLang="en-US" sz="1600" dirty="0">
                <a:cs typeface="+mn-ea"/>
                <a:sym typeface="+mn-lt"/>
              </a:endParaRPr>
            </a:p>
          </p:txBody>
        </p:sp>
      </p:grpSp>
      <p:sp>
        <p:nvSpPr>
          <p:cNvPr id="3" name="矩形: 圆角 9">
            <a:extLst>
              <a:ext uri="{FF2B5EF4-FFF2-40B4-BE49-F238E27FC236}">
                <a16:creationId xmlns:a16="http://schemas.microsoft.com/office/drawing/2014/main" id="{5641A8DF-FE25-1827-9662-E81C31362B2A}"/>
              </a:ext>
            </a:extLst>
          </p:cNvPr>
          <p:cNvSpPr/>
          <p:nvPr/>
        </p:nvSpPr>
        <p:spPr>
          <a:xfrm>
            <a:off x="359900" y="1581930"/>
            <a:ext cx="425380" cy="4660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zh-CN" dirty="0">
                <a:cs typeface="+mn-ea"/>
                <a:sym typeface="+mn-lt"/>
              </a:rPr>
              <a:t>01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4" name="矩形: 圆角 9">
            <a:extLst>
              <a:ext uri="{FF2B5EF4-FFF2-40B4-BE49-F238E27FC236}">
                <a16:creationId xmlns:a16="http://schemas.microsoft.com/office/drawing/2014/main" id="{B49F9999-FE2E-96FE-00DF-EAC05CBB9587}"/>
              </a:ext>
            </a:extLst>
          </p:cNvPr>
          <p:cNvSpPr/>
          <p:nvPr/>
        </p:nvSpPr>
        <p:spPr>
          <a:xfrm>
            <a:off x="359900" y="3710569"/>
            <a:ext cx="425380" cy="4660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zh-CN" dirty="0">
                <a:cs typeface="+mn-ea"/>
                <a:sym typeface="+mn-lt"/>
              </a:rPr>
              <a:t>02</a:t>
            </a:r>
            <a:endParaRPr lang="zh-CN" altLang="en-US" dirty="0">
              <a:cs typeface="+mn-ea"/>
              <a:sym typeface="+mn-lt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03547A6-8C6F-D2E3-E4C5-CDE200A9D4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9391" y="2367196"/>
            <a:ext cx="6697056" cy="2755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26187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2000" cy="127725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总处理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152400" y="3701281"/>
            <a:ext cx="3886200" cy="3197752"/>
            <a:chOff x="6186439" y="2003253"/>
            <a:chExt cx="2480323" cy="2275246"/>
          </a:xfrm>
        </p:grpSpPr>
        <p:sp>
          <p:nvSpPr>
            <p:cNvPr id="5" name="文本框 4"/>
            <p:cNvSpPr txBox="1"/>
            <p:nvPr/>
          </p:nvSpPr>
          <p:spPr>
            <a:xfrm>
              <a:off x="6716765" y="2043311"/>
              <a:ext cx="1941566" cy="262785"/>
            </a:xfrm>
            <a:prstGeom prst="rect">
              <a:avLst/>
            </a:prstGeom>
            <a:noFill/>
          </p:spPr>
          <p:txBody>
            <a:bodyPr wrap="square" lIns="0" rIns="0" rtlCol="0" anchor="ctr" anchorCtr="0">
              <a:spAutoFit/>
            </a:bodyPr>
            <a:lstStyle/>
            <a:p>
              <a:r>
                <a:rPr lang="zh-CN" altLang="en-US" dirty="0">
                  <a:solidFill>
                    <a:schemeClr val="accent1"/>
                  </a:solidFill>
                  <a:cs typeface="+mn-ea"/>
                  <a:sym typeface="+mn-lt"/>
                </a:rPr>
                <a:t>任务实现</a:t>
              </a:r>
            </a:p>
          </p:txBody>
        </p:sp>
        <p:sp>
          <p:nvSpPr>
            <p:cNvPr id="6" name="矩形: 圆角 9"/>
            <p:cNvSpPr/>
            <p:nvPr/>
          </p:nvSpPr>
          <p:spPr>
            <a:xfrm>
              <a:off x="6186439" y="2003253"/>
              <a:ext cx="425380" cy="3315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zh-CN" dirty="0">
                  <a:cs typeface="+mn-ea"/>
                  <a:sym typeface="+mn-lt"/>
                </a:rPr>
                <a:t>02</a:t>
              </a:r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6194870" y="2334849"/>
              <a:ext cx="2471892" cy="1943650"/>
            </a:xfrm>
            <a:prstGeom prst="rect">
              <a:avLst/>
            </a:prstGeom>
          </p:spPr>
          <p:txBody>
            <a:bodyPr wrap="square" lIns="0" rIns="0" anchor="ctr" anchorCtr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600" dirty="0">
                  <a:cs typeface="+mn-ea"/>
                  <a:sym typeface="+mn-lt"/>
                </a:rPr>
                <a:t>1.</a:t>
              </a:r>
              <a:r>
                <a:rPr lang="zh-CN" altLang="en-US" sz="1600" dirty="0">
                  <a:cs typeface="+mn-ea"/>
                  <a:sym typeface="+mn-lt"/>
                </a:rPr>
                <a:t>读取元数据：根据元数据文件，将所有的</a:t>
              </a:r>
              <a:r>
                <a:rPr lang="en-US" altLang="zh-CN" sz="1600" dirty="0" err="1">
                  <a:cs typeface="+mn-ea"/>
                  <a:sym typeface="+mn-lt"/>
                </a:rPr>
                <a:t>song_Id</a:t>
              </a:r>
              <a:r>
                <a:rPr lang="zh-CN" altLang="en-US" sz="1600" dirty="0">
                  <a:cs typeface="+mn-ea"/>
                  <a:sym typeface="+mn-lt"/>
                </a:rPr>
                <a:t>和</a:t>
              </a:r>
              <a:r>
                <a:rPr lang="en-US" altLang="zh-CN" sz="1600" dirty="0" err="1">
                  <a:cs typeface="+mn-ea"/>
                  <a:sym typeface="+mn-lt"/>
                </a:rPr>
                <a:t>track_Id</a:t>
              </a:r>
              <a:r>
                <a:rPr lang="zh-CN" altLang="en-US" sz="1600" dirty="0">
                  <a:cs typeface="+mn-ea"/>
                  <a:sym typeface="+mn-lt"/>
                </a:rPr>
                <a:t>分别存在一个集合中。</a:t>
              </a:r>
              <a:endParaRPr lang="en-US" altLang="zh-CN" sz="1600" dirty="0">
                <a:cs typeface="+mn-ea"/>
                <a:sym typeface="+mn-lt"/>
              </a:endParaRPr>
            </a:p>
            <a:p>
              <a:pPr>
                <a:lnSpc>
                  <a:spcPct val="120000"/>
                </a:lnSpc>
              </a:pPr>
              <a:r>
                <a:rPr lang="en-US" altLang="zh-CN" sz="1600" dirty="0">
                  <a:cs typeface="+mn-ea"/>
                  <a:sym typeface="+mn-lt"/>
                </a:rPr>
                <a:t>2.</a:t>
              </a:r>
              <a:r>
                <a:rPr lang="zh-CN" altLang="en-US" sz="1600" dirty="0">
                  <a:cs typeface="+mn-ea"/>
                  <a:sym typeface="+mn-lt"/>
                </a:rPr>
                <a:t>删除冗余行：根据不同的文件传入不同的参数，</a:t>
              </a:r>
              <a:r>
                <a:rPr lang="en-US" altLang="zh-CN" sz="1600" dirty="0">
                  <a:cs typeface="+mn-ea"/>
                  <a:sym typeface="+mn-lt"/>
                </a:rPr>
                <a:t>id</a:t>
              </a:r>
              <a:r>
                <a:rPr lang="zh-CN" altLang="en-US" sz="1600" dirty="0">
                  <a:cs typeface="+mn-ea"/>
                  <a:sym typeface="+mn-lt"/>
                </a:rPr>
                <a:t>在对应集合中未出现的将不会被写入。</a:t>
              </a:r>
              <a:endParaRPr lang="en-US" altLang="zh-CN" sz="1600" dirty="0">
                <a:cs typeface="+mn-ea"/>
                <a:sym typeface="+mn-lt"/>
              </a:endParaRPr>
            </a:p>
            <a:p>
              <a:pPr>
                <a:lnSpc>
                  <a:spcPct val="120000"/>
                </a:lnSpc>
              </a:pPr>
              <a:endParaRPr lang="zh-CN" altLang="en-US" sz="1600" dirty="0">
                <a:cs typeface="+mn-ea"/>
                <a:sym typeface="+mn-lt"/>
              </a:endParaRPr>
            </a:p>
          </p:txBody>
        </p: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9F6E9905-988C-6B57-1D50-B179F024C4E5}"/>
              </a:ext>
            </a:extLst>
          </p:cNvPr>
          <p:cNvGrpSpPr/>
          <p:nvPr/>
        </p:nvGrpSpPr>
        <p:grpSpPr>
          <a:xfrm>
            <a:off x="152399" y="1551471"/>
            <a:ext cx="3724275" cy="2032769"/>
            <a:chOff x="6186439" y="1990038"/>
            <a:chExt cx="2471892" cy="1446344"/>
          </a:xfrm>
        </p:grpSpPr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BEB0B693-FAA2-B51B-1A0B-FCAF6A822A74}"/>
                </a:ext>
              </a:extLst>
            </p:cNvPr>
            <p:cNvSpPr txBox="1"/>
            <p:nvPr/>
          </p:nvSpPr>
          <p:spPr>
            <a:xfrm>
              <a:off x="6716765" y="1990038"/>
              <a:ext cx="1941566" cy="369332"/>
            </a:xfrm>
            <a:prstGeom prst="rect">
              <a:avLst/>
            </a:prstGeom>
            <a:noFill/>
          </p:spPr>
          <p:txBody>
            <a:bodyPr wrap="square" lIns="0" rIns="0" rtlCol="0" anchor="ctr" anchorCtr="0">
              <a:spAutoFit/>
            </a:bodyPr>
            <a:lstStyle/>
            <a:p>
              <a:r>
                <a:rPr lang="zh-CN" altLang="en-US" dirty="0">
                  <a:solidFill>
                    <a:schemeClr val="accent1"/>
                  </a:solidFill>
                  <a:cs typeface="+mn-ea"/>
                  <a:sym typeface="+mn-lt"/>
                </a:rPr>
                <a:t>任务分析</a:t>
              </a:r>
            </a:p>
          </p:txBody>
        </p:sp>
        <p:sp>
          <p:nvSpPr>
            <p:cNvPr id="33" name="矩形: 圆角 9">
              <a:extLst>
                <a:ext uri="{FF2B5EF4-FFF2-40B4-BE49-F238E27FC236}">
                  <a16:creationId xmlns:a16="http://schemas.microsoft.com/office/drawing/2014/main" id="{AF962834-052D-E484-F60C-D217044A16E3}"/>
                </a:ext>
              </a:extLst>
            </p:cNvPr>
            <p:cNvSpPr/>
            <p:nvPr/>
          </p:nvSpPr>
          <p:spPr>
            <a:xfrm>
              <a:off x="6186439" y="2003253"/>
              <a:ext cx="425380" cy="3315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zh-CN" dirty="0">
                  <a:cs typeface="+mn-ea"/>
                  <a:sym typeface="+mn-lt"/>
                </a:rPr>
                <a:t>01</a:t>
              </a:r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D633D53F-AB90-767A-A084-AA4100A85E96}"/>
                </a:ext>
              </a:extLst>
            </p:cNvPr>
            <p:cNvSpPr/>
            <p:nvPr/>
          </p:nvSpPr>
          <p:spPr>
            <a:xfrm>
              <a:off x="6186439" y="2333643"/>
              <a:ext cx="2471892" cy="1102739"/>
            </a:xfrm>
            <a:prstGeom prst="rect">
              <a:avLst/>
            </a:prstGeom>
          </p:spPr>
          <p:txBody>
            <a:bodyPr wrap="square" lIns="0" rIns="0" anchor="ctr" anchorCtr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600" dirty="0">
                  <a:cs typeface="+mn-ea"/>
                  <a:sym typeface="+mn-lt"/>
                </a:rPr>
                <a:t>1.</a:t>
              </a:r>
              <a:r>
                <a:rPr lang="zh-CN" altLang="en-US" sz="1600" dirty="0">
                  <a:cs typeface="+mn-ea"/>
                  <a:sym typeface="+mn-lt"/>
                </a:rPr>
                <a:t>任务要求：去除没有任何匹配的行。</a:t>
              </a:r>
              <a:endParaRPr lang="en-US" altLang="zh-CN" sz="1600" dirty="0">
                <a:cs typeface="+mn-ea"/>
                <a:sym typeface="+mn-lt"/>
              </a:endParaRPr>
            </a:p>
            <a:p>
              <a:pPr>
                <a:lnSpc>
                  <a:spcPct val="120000"/>
                </a:lnSpc>
              </a:pPr>
              <a:r>
                <a:rPr lang="en-US" altLang="zh-CN" sz="1600" dirty="0">
                  <a:cs typeface="+mn-ea"/>
                  <a:sym typeface="+mn-lt"/>
                </a:rPr>
                <a:t>2.</a:t>
              </a:r>
              <a:r>
                <a:rPr lang="zh-CN" altLang="en-US" sz="1600" dirty="0">
                  <a:cs typeface="+mn-ea"/>
                  <a:sym typeface="+mn-lt"/>
                </a:rPr>
                <a:t>解决方案：将</a:t>
              </a:r>
              <a:r>
                <a:rPr lang="en-US" altLang="zh-CN" sz="1600" dirty="0" err="1">
                  <a:cs typeface="+mn-ea"/>
                  <a:sym typeface="+mn-lt"/>
                </a:rPr>
                <a:t>song_Id</a:t>
              </a:r>
              <a:r>
                <a:rPr lang="zh-CN" altLang="en-US" sz="1600" dirty="0">
                  <a:cs typeface="+mn-ea"/>
                  <a:sym typeface="+mn-lt"/>
                </a:rPr>
                <a:t>和</a:t>
              </a:r>
              <a:r>
                <a:rPr lang="en-US" altLang="zh-CN" sz="1600" dirty="0" err="1">
                  <a:cs typeface="+mn-ea"/>
                  <a:sym typeface="+mn-lt"/>
                </a:rPr>
                <a:t>track_Id</a:t>
              </a:r>
              <a:r>
                <a:rPr lang="zh-CN" altLang="en-US" sz="1600" dirty="0">
                  <a:cs typeface="+mn-ea"/>
                  <a:sym typeface="+mn-lt"/>
                </a:rPr>
                <a:t>未在元数据中出现的行删除。</a:t>
              </a:r>
              <a:endParaRPr lang="en-US" altLang="zh-CN" sz="1600" dirty="0">
                <a:cs typeface="+mn-ea"/>
                <a:sym typeface="+mn-lt"/>
              </a:endParaRPr>
            </a:p>
          </p:txBody>
        </p:sp>
      </p:grpSp>
      <p:pic>
        <p:nvPicPr>
          <p:cNvPr id="10" name="图片 9">
            <a:extLst>
              <a:ext uri="{FF2B5EF4-FFF2-40B4-BE49-F238E27FC236}">
                <a16:creationId xmlns:a16="http://schemas.microsoft.com/office/drawing/2014/main" id="{F32618AE-D737-E392-3588-2EAAFDDD72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6978" y="1277257"/>
            <a:ext cx="7191290" cy="3323318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23836151-22F6-0931-FB22-AE8F1D5D47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8904" y="4600575"/>
            <a:ext cx="5594768" cy="1879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02362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LTRA_SCORM_COURSE_ID" val="0E3CA566-2D9A-459F-9AB5-2290AAD34DF1"/>
  <p:tag name="ISPRING_SCORM_RATE_SLIDES" val="1"/>
  <p:tag name="ISPRINGONLINEFOLDERID" val="0"/>
  <p:tag name="ISPRINGONLINEFOLDERPATH" val="Content List"/>
  <p:tag name="ISPRINGCLOUDFOLDERID" val="0"/>
  <p:tag name="ISPRINGCLOUDFOLDERPATH" val="Repository"/>
  <p:tag name="ISPRING_PLAYERS_CUSTOMIZATION" val="UEsDBBQAAgAIABoD40wVDq0oZAQAAAcRAAAdAAAAdW5pdmVyc2FsL2NvbW1vbl9tZXNzYWdlcy5sbmetWG1v2zYQ/l6g/4EQUGADtrQd0KIYEge0xNhEZMmV6DjZCwRGYmwilJjpxW32ab9mP2y/ZEfKTuK+QFISwDZMyvfc8e6eu6MPjz/nCm1EWUldHDlvD944SBSpzmSxOnIW7OTnDw6qal5kXOlCHDmFdtDx6OWLQ8WLVcNXAr6/fIHQYS6qCpbVyKzu10hmR858nLjhbI6Di8QPJ2EyphNn5Or8hhe3yNcr/Uf5wy/vP3x+++79j4evt5J9gOIZ9v19KGSR3r3pARSwKPQTQCN+EpBz5ozM5zC5cMF8GhBntP0yTHoekTNnZD475RZRRAKWxD71SELjJAiZ9YVPGPGc0YVu0JpvBKo12kjxCdVrAZGsZSlQpWRmH6QaNopGdCnzwhmmQRKRmEXUZTQMnFGsy/L2JwvLm3qtS1BXoUxW/FKJzOqEnLHPb0pRgWpeQ04heNVrCb/UOZfFQafqCC9pMElYGPpxQgJvt+OMSJEhr+RGzUCUCMckAoCSV6J8hGxis8yKI6zUMIQpnUx9eDNjwlSu1gre9VA75gRiMBdFlxTkCIkgu+J4GUaecRqoQhzd8Kr6pMtsLz8eBqoLmAZuCCnosgfgzGDsgCHGEipHWYq07gKbkTjGE5KMw3NIZOBdOEQiPAW6nQ6RuCAxUITEXTIBPqMTbBLeUGyX/zt+pdyks7pFPE1BzrhvI3VTwY5xKbDAMq06GKYmJh8XEDaK/e/QuEUF79rVSm4E2FFmouxUBJXFJZ7Joo8L+ltygqlPvATSyguXCbMlz2jM+S0qdI14tuFFKtClSHkDuX4LzzKZ2Wcmzlb/X438G/F6W1VebQtS4JHzV0Pt2ath3zCrqcCmuhb5Td2l2jhsa/5jrDA5/V0T+hz9cfpjlwQ4ouHzRKaSeaPaqvvk+NxZNjRGnUY80VP9o/XclsRtbR1TKFhjqftLEOimpn9AA1T9pWhwAormbYmGGk6LqwE6g3ALEGj0WIwzcNWeCWfgwgHySzKOKYPZaCkuK1l3jh2WjW2Avh3aFOY8JWpxT8ZLcaVhwlGCb9rpA7qQjXRnQB8MN3utglHmg8kBAK7a5AFIJXOwP+uBuZiRnQfaAr93kqVuVGbJq+S1LfLg2yYXX49NV6XO7a7i1S552yZz/BQr2sNFrdL5gPZ/x7/e8XlAv8dHKSY4cqeJiwOXmEHfcFX1FAIKGFf4LE58PDbiwIWc1+kamumVboqsJ1A7q3vkBAPY9syx4GW6/u+ff3tifGFJu4u2u78OAgFimypI7sB+D3Qtqj+7QBge78vZRR+p7d1mJ9fzqsMoZOGz3CF421pyncPWQbdeSPJt0DBj2J3OgAexTXvdlDC6DUGY4egUapmdwp3RjJfXUAiZ1moQinW1ScB6mPb762VTK1mIIbJPayXmwIzOE+x59q4N5FMyvW57ZgY3inR76VZw6e4L5k5xAHX2CzyRyXogoG1NuyoERG/X9zTffN2p7laV/cvi8PWDfzD+B1BLAwQUAAIACAAaA+NMCH4LIykDAACGDAAAJwAAAHVuaXZlcnNhbC9mbGFzaF9wdWJsaXNoaW5nX3NldHRpbmdzLnhtbNVX3W7aMBS+5yksT70saTu6diihqgpo1VpAhW3tVWViQ6w6dhbbUHq1p9mD7Ul2HAMFtevSH6RNCBGfn+/8n5jw6DYVaMJyzZWM8G51ByMmY0W5HEf4y6C9fYiRNkRSIpRkEZYKo6NGJczsUHCd9JkxIKoRwEhdz0yEE2OyehBMp9Mq11nuuEpYA/i6Gqs0yHKmmTQsDzJBZvBjZhnTeI5QAgC+qZJztUalglDokc4VtYIhTsFzyV1QRLQF0QkOvNiQxDfjXFlJT5RQOcrHwwi/Ozx2n4WMh2rylEmXE90AoiObOqGUOy+I6PM7hhLGxwm4e1DDaMqpSSK8V3MoIB08RCmwfejEoZwoyIE0c/iUGUKJIf7o7Rl2a/SC4El0JknK4wFwkIs/ws3B9aerXuvi7LTz+XrQ7Z4NTnveiUInWMcJg3VDITikbB6zpZ2QGEPiBPwGnRERmoXBKmkhNlJyzTl3RkMlIPeFFrRROmS0Q1K2Uo3+DZdtkNzFaASBiFmEj3NOBEbcEMHjpbK2Q224KareXpVEgAXtydB5H9+b99mJE5JrturWgqNdzuPGN2UFRTNlkeA3DBmFIH6bwlPC0Gpx0ChXaUGF9jFICw4WJ5xNGT0qcjoH/JOhKzCRWtCEXs0EM97Cd8vv0JCNVA64jEygs4HOtcevPgs4I1rfg5KFj1v9s9Nm6/q002xdbrkACZ0QGT8THArO0sxsBJ/MkFRmoQfpiInVrCgK5bTglYmt+vIyaJ5a4cv81sVYgd5gSTZj5TmF+asHpc0mZFIMohuuAhpGkENJPCYwYlgXXFpWFjAmEikpZojEsNa0G+sJV1YDxQ+wh9Yv99DrIy6L0xhWG1jMKctLQe7s7r2v7X84OPxYrwa/fvzcflJpvvB7gjhzfuOfPLnyl2v/4TYMA7elH1/aJrf/5s7uXbS+lslrp3U5KFXSVr8UXLeMVPdzGakL/5LprbxgSrkAS2nshwzWkuApN4y+ZYu9oE1e9W73PbaZNtlgzK8Zjf8mZH9aXhPX7oVh8OjF1XFSLnkKiXArcXnbbezXduCm+SirUgG09f8OjcpvUEsDBBQAAgAIABoD40y1/AlkugIAAFUKAAAhAAAAdW5pdmVyc2FsL2ZsYXNoX3NraW5fc2V0dGluZ3MueG1slVZtb+IwDP5+vwJx3+nulZ3UITHGSZN2t+k27XvamjYiTaokZce/vzhN1gQo9LAmEft5bMexzVK1pXzxYTJJc8GEfAatKS8VarxuQoubadZqLfgsF1wD1zMuZE3YdPHxp/2kiUVeYokdyLGcDcmhDzO3nzEUF+PbHGWIkIu6IXz/IEoxy0i+LaVoeXExtWrfgGSUbw3y6sd8tR4MwKjS9xrqKKf1Nco4SiNBKcCUvq9RLrIYyYD5SFf2M5LThzp/+wPajiqqLW35CWWI1pAS4iJfL1GG8dx4j19ljnKeoOGvNtAvn1EGoYzsQcbO776iDDJE0zb/0yONFCUWNOacf8R3DhOkMOOHWV2hXCTghTDQxVdw5bF3vQtA7ms49ymOqxTsCet6sBDw0TMGCy1bSBN/6myqEm+PrTbzAYsNYcoAQlUPejJJP5FWeTexrsf9gTfKi9CX0/SQV8HaGlZdwoG7WN/jV6tbuytCp++6IEMJO6cMUuyVPfK3qesRMlD2yGdGC3jkbH+cwaGpI/lHviXuOc/X31iBE3MsnNWfvBUjPeDoqiBVp/CYWhSwUJjOC60B3y1NrK5LKTnKKeVkR0uiqeC/EJft7WVUmhwYXK+d7qxUU83gVMPZHM2aDstlz3E/OmvckN3PQn+57jzRZovfTInWJK9q87OkphPHM2NiCjNNTjNwTxo4yHu+EQHHxh4i1URuQb4IwcaG4UKDGutedMM1BE+ToAZpcrrKqXNyqvy8rTOQa/NqFJSvcqzsgBUtK2b+9CuFNygOGAPWjqor448T+t6XgcI1ARCZV75ru0NnqVumKYMd+OEPFPbKQ3dLlenSoYZb6gfY6LDlnGZUT7pd0fdKvEMC/Qn8q0krcnxgGdH2mmTK3iyafL+G+1yixezXGTZfuMns2fVS5NjYjytolPjv5D9QSwMEFAACAAgAGgPjTCqWD2f+AgAAlwsAACYAAAB1bml2ZXJzYWwvaHRtbF9wdWJsaXNoaW5nX3NldHRpbmdzLnhtbM2Wb08aMRjA3/Mpmi6+lFPnpiN3GCMYiU6IsE1fmXItXGOvvbU98Hy1T7MPtk+yp1dAiI6dRpaFEOjTPr/nX/u04dF9KtCEacOVjPBufQcjJmNFuRxH+MvgdPsQI2OJpEQoySIsFUZHzVqY5UPBTdJn1sJSgwAjTSOzEU6szRpBMJ1O69xk2s0qkVvgm3qs0iDTzDBpmQ4yQQr4sUXGDJ4RKgDgmyo5U2vWagiFnvRZ0VwwxCl4LrkLiogzmwoc+FVDEt+NtcolPVFCaaTHwwi/Ozx2n/kaT2rxlEmXEtMEoRPbBqGUOyeI6PMHhhLGxwl4e7CP0ZRTm0R4b99RYHXwlFKyfeTEUU4UpEDaGT5lllBiiR96e5bdWzMXeBEtJEl5PIAZ5MKPcGtwe3bTa19ddC7Pbwfd7sWg0/NOlDrBKicMVg2F4JDKdcwWdkJiLYkT8Bt0RkQYFgbLovmykZIrzrkxGioBqS+1MBqBp6KI8LHmRGDELRE8XsxaosfMnnIBMTjd3fpIWvwI9PHGCdGGLRuazxiXxbj5TeWCokLlSPA7hqxCEFGewr+EoeV0o5FWaSkVxFhkBKcMTTibMnpUZmkG/JOhGzCR5qAJmy8TzHoL33P+gIZspDRwGZnAVgU5N55ffxE4I8Y8Qsncx63+RafVvu1cttrXWy5AQidExi+EQwlZmtmN8EmBpLJzPUhHTHLDyqJQTsu5KrHVX18Gw9Nc+DK/dTGW0BssyWasvKQwf/WgstmETMqD6A5XiYYjyKEkngkTMRx3LnNWFRgTiZQUBSIxNCrjjvWEq9yAxB9gjzav99DrIy7L0RhuDrCoKdOVkDu7e+/3P3w8OPzUqAe/fvzcXqs0a+E9QZw538NP1jbxRSN/2g3DwPXO59uw1fm/6sK9q/bXKpm6bF8PKhWp3a+E61ZZ1T2vsurKXxu9pSujkgvQZsb+2ECjETzlltG33DSvKPz6+9dvizcq/AajWLt9/98g/Gjx3Fp5X4XBsw/AGshXH9PN2m9QSwMEFAACAAgAGgPjTGhxUpGaAQAAHwYAAB8AAAB1bml2ZXJzYWwvaHRtbF9za2luX3NldHRpbmdzLmpzjZRNb8IwDIbv/AqUXSfEPmG7ocGkSRwmjdu0QyimVKRJlaQdHeK/rw5fTeqOxRfy8uR17CredrrVYhHrPne37rfbv/t7pwFqVudw7euiRU9RZ0YkC5glKYhEAguQ4nj0JO/OBGXMpDOdlx9oa2p+TOE/Sy5MHc8IC01ohjpcEOA3oW2owz8nsVOra19TrdHz3Fole5GSFqTtSaVT7hh29epWvcQAVgXoC+iSR+CZDtxqI8+ODwOMOhepNOOynKpY9eY8Wsda5XLRln9VZqCrT77eA/2nwcvEsxOJsW8W0jDxZIjRTmYajIFD3scJBgkLPgdR8+279QfqGTcLCugiMYk90qMbjDqd8RgaXRqOMHxMVl6Nbg4wmpyFjd0Td7cYHiF4CbphNb7H8ECV5dk/PmCmVYwdaaDNnp9QofgikfEhdR+D5PCyaNvWvXOh7vpj5j0hFTyhFfX80rbZEYKGAK03lo55TZB3StkJSpREDkVo1LQq6DliwzmC+88u49byaJVW46EajlUbuF6Dniklqtt/XbpnmKuz+wVQSwMEFAACAAgAGgPjTD08L9HBAAAA5QEAABoAAAB1bml2ZXJzYWwvaTE4bl9wcmVzZXRzLnhtbJ2RsQrCMBCG9z5FuN3EbqUkdRPcHHSWmqYaaS8ll1of35SKdJGAQyD/8X0/JCd3r75jT+PJOlSQ8y0wg9o1Fm8Kzqf9pgBGocam7hwaBeiA7apM2rzAozdkArFYgaTgHsJQCjFNE7c0+NhArhtDLCauXS/i6R2K2RTDosLilvYv+zODKssYk9fRduGAVbzHtCCMvFYwOxeN3GLrQPwCGpMATKrBUAJofQJ4DAnAjytAiu+b56RHCvGjYpBitZ4qewNQSwMEFAACAAgAGgPjTHL80YFnAAAAawAAABwAAAB1bml2ZXJzYWwvbG9jYWxfc2V0dGluZ3MueG1sDcw7CsNADEXR3qsQ6p1P58JjdymDIc4ChP0IBo0UZkRIdp/pbnG44/zNSh+Uerglvp4uTLDN98NeiZ/rrR+Yaojtom5IbM40T92ovok+ENFgpbfKD2VFbhG4S25yKaiwkGhnPk/dH1BLAwQUAAIACABElFdHI7RO+/sCAACwCAAAFAAAAHVuaXZlcnNhbC9wbGF5ZXIueG1srVXfT9swEH4u0v6HyO/YLR0DqgTEkNAexoTUse2tMombeE3izHYI5a/f2c7vpWxIe2iVnO/77nz33cW/es5S74lJxUUeoAWeI4/loYh4Hgfo4evt8Tm6unx35Bcp3TPp8ShAZc4NgKbIi5gKJS80gO+pTgLUM2BgRl4huZBc74H7FLjbSCdL9O5oBi65ClCidbEipKoqzBUg8liJtDQkCociI4VkiuWaSeLSQF6DXem/o+GXiZzofcFUD1notweuSVqOZ8UHJNUSCxmTk/l8QX7cfV6HCcvoMc+VpnnIkAeVnNlSPtJwdyeiMmXK2Ga+S3LNtDZJWNvM1yu+OM89JcMAOYdNxpSiMVM4zWNEHJZMgP1tSlVS86gBreFVO17zWr+Ned80brZzpHMuyseUqwSO+pDOOgn0yTCqn9nrWgU9NAq6NUzIk+xXySWL7Ou3VozzBXIBW8XZPLGqQjiAp1saaiH3NwADFdUdxG3TsGsatqCWA7fR1x0Fam67ZVSXkjWlmvlPPGLiC5WSGllcalkyn4yMNZYMwT5xV66b1DXET3SWnv5Db4zfqDU/1WudsYD/0ZhPQNTWhOcRe77l4KNZBjXVDIptbFgXKTYxu5xU+Zj1dD0wuRzrpsBFPE1lzGAMI6op6ezkEJRJqsAlLOUI2zs4CE54nKTw05MM49ODNBmVu0mG3sFBcCrC3QS0NbdlJOM6jsTUKsgnE+vED0ulRcZfrDwHe0avrA5fG7nm6Lrg7cHZ/I9RHMRoBnOLJlaXeertq+bw3sypVp3PpnCWgVphHpguC+fVzEJZjHwitqVlqm/6OTX7sAcd5Tw1HdNc30HvolrzF+ZVPDJfusXS1CRhRjMB+nC+7DFAP2G7DMJb06GIW5E3dcCY2Df3byvabPm6da7rhzrsQw2fOKscxs3UR1BHLEWZR6Me4qL7iKgUdtq1ZNRL2RZutDgBkYoiQO/hob7zxelFd+WzxUWDtXndu8Aulzes9DrhTkGk1nV7Eb/eDfD4G1BLAwQUAAIACAAaA+NMsIcj9GwBAAD3AgAAKQAAAHVuaXZlcnNhbC9za2luX2N1c3RvbWl6YXRpb25fc2V0dGluZ3MueG1sjVLbSiQxEH33K4I/MEkqt4Z2ILeWeVHRAZ+b6ezSrKaXTsRlycebdncYR0c09VR1Tp2iKqdNv8Zon1KeHse/fR6neBdyHuPPtD5DqN1ND9N8M4cUclodKvdjHKbnTfwxLbVaTbmPQz8PdkHTGqPu9SEltXKqZswwiiTz1CvkPLcVa8A1YCvmKLHt6p3EP9057ELMp1Xb1RH6sWETU5jzJg7hzxqO2W+h4w0u534YKy+tBVui7KcWx5ZAjHDJfaEaAASy3BGHi5SN1AR5zDiGYhQFCohwThpRiKQcatY1oqow3wjEJGPUFepp7UZaG0dtkdAQous0rxpbus5IjBEhBJgrXEBnMKpsqBoa1HJAcGBAFG00UYA625mOFe+8sBwp6gXGhRkDGB+Oe9ju7bkO1W+vsz/nF4Inv+AkunhrdcJc7e5pnit5Gx5/P/Q5oHG4OL+59Xf+aqu3m+ur8/++fPXwnrWYtW79qbdfAFBLAwQUAAIACAAbA+NMJOD/F8QMAABjGQAAFwAAAHVuaXZlcnNhbC91bml2ZXJzYWwucG5n7VdpXFPnmj+KxU4tIGoKsju20kXEqAEUk7gA4iibhCKyi5bLLsghBgjRS1sERdreW/CCIRIsAcJOQzABQkXg1hhQWcJipIIhJIckYCAhZJuD9s5vZr7N5+HD+Z3z/N/3Pc/6f85z8v19T5l8ZPURAAAmp709zgGAEQIANt780BhGjH/i74ZvG66eO3UCaBiwEcPCptjjPscBoLloizb6A1j+tyveIVcBwLRn7drQn1J9CQAsV057HMddi5AKztAvCcf7X+vP5gDYY1UnjKc/dduevxvxsQfu8SWHLzd5VJy2+aLgc1+PTbZ/2f/X+zcdtg3nb976YuCoZ42rSkmcoAVPgROG8An26oUrAeyE+qCghJFoLKc2iO1cVyUuS+kKISrHY+l+GPWbx5vts2Fzrjw0r7WotZ4Vp+GyF3stpE9g7MyIWcyR/IIzJfsYWzYCQF2gbeo2xBTJQGTDi90uI9stJHerk/f8+YxZnavM+JfA2glvYW+DQ3LMAwc/mgdsAAAPD9jxrebr4Dq4Dq6D6+A6uA6ug+vgOrgO/j8E92VrpMyvAOD60P/xR+ENLmBxmR/ZGJGjFo7MFGG7Mucq8r7GTxFVKFpysKCLRQaz2FIAiOokPOUXMgdusXTC7ywixhLCznNHj8ToZC2DMJRnYyG3RUTC75C8ypInpcwzapNTBLLkLABon6BRcjJ5XYR71anRSaFMXuuF2Y5CAj5AJd43yWnsrJwW0yjJKX8wGpLxTHSNiELSe7imiP1Iq0OSv/lhHkq0JL2CQufopCmO+sUiUhiK0kMw6FTOck1wBEFYQFDoznF5im9ASqGwa1VC/2q2UIHvjOSjvQamj7Q5qUo42sszGVWzePbAdMnf/XZvMKW9uo3uu2+p16s4zEk0/TILLDouYMbqvte8CkiNuFW/Zke+1T3BlR4TRyNGsv5FPfNV5ggB8SmYYxLFleeo2H8bEqbZeEk1BfkTIvzL1H5hU/UNTbvzEznJoGEcPw+NxNWHcgsJy+3VNzJ51thBKIPV/8+QsP4qYXwo9BZqDlOIlgeeVGBf13GVcZ92j1e7xtsR3vyoXFbeTZ/EQKOH94D2FGFZWtYpT3zlwK3kLF+6cTSqnT5k9QDkPo0/NmGyIiGLCQ7BJQyu8Ee6DmP2DApf/Sh/lXB4oeF6naY2p2GrjWr85k/NYWi7PsdglDcFG9S+2Gc9uX/nKNrLN8uWYTIj8uGOuBT1Kyqo0/yVbxX+FK+NYSmS7X/IQOXYeytcwEj8ZI4VdfrvfdH/zvY6ZvIfohuvj2BqVpaHiS0d8viFcBp3jE7pp32IWrDPXbW6V3T5ybWjw9eJ6pqTuqwhIluGTJuAqilQKivpobmFghArXdO09b2m8xoZSmkJTmLXNC2zFXVdkbu+PBFznc8rG3H/TeHeS7b65x18z+EOWZd1QLNNFH+Qe4Owk2s2c4AtZJpMwAl+AY2BD5OYzs/R9mYV7GQgIzDvkY1C9Xkxi7gffqkXaIlj6jTbEBXIbmiWV5zLCjH5NKHr/goIqgQpOxECoUVAM1vG2jDGQ5KQD4ekuSHMgeZabNmkNJd4s+CZ5R+g4vsjDy4LDiB2gHuz8HvReUF5+3m7XEk06oB9ntvPandE64UcGwyuT2Ur6UgN6amS4xIzbz/gN0Np1I1/rC6PhqYwGun9dZNmrcnkGKWMLW/TRAdzQnB7aeGiz1jS09JtCMTHkB4Xa4Lrt7iUJ4wq6qnWheVCqVPDROSjCmMpyMEtFS5Y/xhAi1lANwaWHDQbTXDANrbajA22wYm8arvc/lLUFpYQsCihN7aJUjJ95hqsr/NMdRarDUGCrrsgZNO65PxFQYG/ybO+qCSysMKxx20+Lm5SmJoRH8l/7XnZ4/HdYCM1shFjaykajBy2+w1ZXCZnmwNgDjnZqomve0WOhOsF/MduXMZDp7JHe0bQ9vwaC0YRVn9NepUkUP8CB97ljD47sXPDr0vDgX7h5ZGc0FmCc+fSC0m+Y/l59OpcZagz7ahmvrXEuTKnnP8FGIJq9C1RtImVvXWhsWUsJ0ahgjDjMpoxzElwl0yRSyM1jTnlqpgabr0CUr3pGHgRp+z9IZtzAgds5qPt3ZdPrPBcp7SGgwYJ/zv1r0PhrgA00rwkgMQNoz4xUeGNEFRlhlmJgoTDZWdRJG3y+RzqW7WIQrmHNZ7XzCn717QieUYaq7lBUaHrAKtmNvjKCG7yaBtzY2VVM9bFByQynsaRlRoEdaNbu0ztllhazOXRyHCpzBFXXudJE8SYeCsjwTkkkuJKvWg39zUQxkoXv9GaG6F4Ja1LA+7ye3sPkj7yh0Zx0UhnNj2Z8pQFtu0MTJpySwnH3VaTm32T8N/13qy9fLRQx46bInuhXVjElvxqwLQhC2NaVoXkuEvT+SbH5Hv1E4E+3A3SlaX7OTIqtQPmsKOo6EaGT5lx34xAc9jBqzs9z1NKnXSEKyxpNi5REUel3ta5FUfKetKqq6v7vZh+LuaI7t/Awf7ooUOz+PdegI2VmtoaYw6q3Wn3JxLycinWLDPBP6yYe5srriI4oDECy6l+y1yZcFcAW6L8fS1gpXDrahtRjjhugagXDzv1RH2L81E42ree9PQUK3/fQ72YCze/KbojJfvtmw1IuiI+gml6hfEueH1a2bssdcrA9EioavGzGeSc7XH/QJM2SLMDVVXqTBto/G0xUb/j4mNv8igLNfL6eIy+i0U8AI2OV1WxBDHsBHe+Z28H+Ze2hK46dROtFDto7dFr+JNFYtz+4dzlIpJ2RtJI0kGS5n479qNcM0w7S9o26VtsbtEUrsq2cfGJycFPiGF2vArRysdRPAru9g3FfuPOme15yO4I0/sJEy77yzndR02JF/TfPSCmay6N1rf6+MS496mOSaZQhcSDenQjv8ahJm7TuJb4U/T8VOudgsxEeN/2gOYFikEbC4rI+PJvT6L9+Q+vLU7/foCRWD8U/slC6/+soE79KvSugiYO3Q/38tyZ5+RkWB3aZzSj3l4E5m2S1r7PZbzVJJL0wn8IExBAeTaM4w4gUaY6K1MEYnls7l28KzD57aLyrIkf5oZbGL74kO5BligmtiMXVUV4taJyW6uf7sw1mmoyWfRSF5O/sKst8/aNHDKeQIF5WCfnrOwTAUNvh+4QQU3MO08VSQ3N03eLA5ApM/7P/TU0pWcNJYHcLEBcmmnh7qJS7bYL9GNeuLMSrL62p7T4dRPPifmyJXOx1yJY3qmyEz29OojGp921hka2hKmyx0+pssNoEQ797u4CLSgqgV0/L4caOZhlC/IZk29cTWQQ3tupVbvFB+XdoDiVODwIPYVGHLJgkr6kjUiL4F7sArKLNZWmubWKftrHKFJizzmnQM2DnAg72aF9tL7ymY5m0lC3laTZvyg/mZS4+8s9yx/Mr5r2HrCSDBAVPFe/4UGu2uzoQrekSyNL2FwfpmHdOBQsKXfWzJUXlQ3futDpnaFw6dyzFqhvYhcNQfdOve+YbHj8YQos2Cs86jTzWdLgvHIyBUsoSTf9vvax0OHXgbKSGlhjl3qWXjyTPWf8PKwmq2u+MgtjdwIvABJVb7nOzP/W9ZeG/Jhw16deTIPqmRHmW36x/rZYmOYqSA9k2/C7krfyfmaJuBiWaGbXmiHJ7wYBxvJ5UBM1Wn+1TtKIJiubaMdxZz16l2usPa7+IlO3FMnU1z4UgEZNZc4c7YHVnF7Cnx+vVVjZJLHJLAApNiXVyv33bq7gyoPctOJs6E8zZ/grnwXxn8NsZNNjJGz+WMxwkqEuVGTZCX+tpEr5GTi/fj0ZkcM5UgZ/n9kxSCTUrlIzdHHjhPtP1M9NqA/PreXWljaOdhw8l7n3cwCrQUW0Nn4gaBtkgXd4IXrZS/cvB6D+i+yOW+o1Pl4CGLe/T9Iv5GHrygmz/8jofsKQSplTXfEA72cZC2pQwv6cJD2IKAl/Z5bmjMFQkCDYZ4hZCtEWzfBbhvSkHdC8LULEiMA7NWMN6sFQg6s0xCkUSi/5QEu9wz/62LmG9bTV7ZMd1yNtNKqvMnZa2CkcXfKuHUyWV7sVmbUQM17GUogZbwUFGjmHU3jz9XTvLUfue9YAgCioM/rq7ehmqH3hfE9tm3hrSp/UFiH0l7vZPYp71VvnXS0PHo62B1kfF+TZ56y8afqh1PFz4HoMWN6XzR7Dh13rTDFgfBEI/i1+JEn3hnO9EYtyf9//ACAs5X/N3z9ugUfrcHcjeKIuk+RvwWoXTrpv/5egWwr8L4Fu8MHUwweUQbYBQ6dxw0tTBj0zfCu8WrMafbakklplT9KmLutUU8yv4JEe54xz1R6o/9qw2TxsU6H1Ye+v4bPAaU9fj4YTUX/9T1BLAwQUAAIACAAbA+NMcGveuksAAABqAAAAGwAAAHVuaXZlcnNhbC91bml2ZXJzYWwucG5nLnhtbLOxr8jNUShLLSrOzM+zVTLUM1Cyt+PlsikoSi3LTC1XqACKAQUhQEmhEsg1QnDLM1NKMmyVzM1MEWIZqZnpGSW2SqbmJnBBfaCRAFBLAQIAABQAAgAIABoD40wVDq0oZAQAAAcRAAAdAAAAAAAAAAEAAAAAAAAAAAB1bml2ZXJzYWwvY29tbW9uX21lc3NhZ2VzLmxuZ1BLAQIAABQAAgAIABoD40wIfgsjKQMAAIYMAAAnAAAAAAAAAAEAAAAAAJ8EAAB1bml2ZXJzYWwvZmxhc2hfcHVibGlzaGluZ19zZXR0aW5ncy54bWxQSwECAAAUAAIACAAaA+NMtfwJZLoCAABVCgAAIQAAAAAAAAABAAAAAAANCAAAdW5pdmVyc2FsL2ZsYXNoX3NraW5fc2V0dGluZ3MueG1sUEsBAgAAFAACAAgAGgPjTCqWD2f+AgAAlwsAACYAAAAAAAAAAQAAAAAABgsAAHVuaXZlcnNhbC9odG1sX3B1Ymxpc2hpbmdfc2V0dGluZ3MueG1sUEsBAgAAFAACAAgAGgPjTGhxUpGaAQAAHwYAAB8AAAAAAAAAAQAAAAAASA4AAHVuaXZlcnNhbC9odG1sX3NraW5fc2V0dGluZ3MuanNQSwECAAAUAAIACAAaA+NMPTwv0cEAAADlAQAAGgAAAAAAAAABAAAAAAAfEAAAdW5pdmVyc2FsL2kxOG5fcHJlc2V0cy54bWxQSwECAAAUAAIACAAaA+NMcvzRgWcAAABrAAAAHAAAAAAAAAABAAAAAAAYEQAAdW5pdmVyc2FsL2xvY2FsX3NldHRpbmdzLnhtbFBLAQIAABQAAgAIAESUV0cjtE77+wIAALAIAAAUAAAAAAAAAAEAAAAAALkRAAB1bml2ZXJzYWwvcGxheWVyLnhtbFBLAQIAABQAAgAIABoD40ywhyP0bAEAAPcCAAApAAAAAAAAAAEAAAAAAOYUAAB1bml2ZXJzYWwvc2tpbl9jdXN0b21pemF0aW9uX3NldHRpbmdzLnhtbFBLAQIAABQAAgAIABsD40wk4P8XxAwAAGMZAAAXAAAAAAAAAAAAAAAAAJkWAAB1bml2ZXJzYWwvdW5pdmVyc2FsLnBuZ1BLAQIAABQAAgAIABsD40xwa966SwAAAGoAAAAbAAAAAAAAAAEAAAAAAJIjAAB1bml2ZXJzYWwvdW5pdmVyc2FsLnBuZy54bWxQSwUGAAAAAAsACwBJAwAAFiQAAAAA"/>
  <p:tag name="ISPRING_PRESENTATION_TITLE" val="工作总结4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</p:tagLst>
</file>

<file path=ppt/theme/theme1.xml><?xml version="1.0" encoding="utf-8"?>
<a:theme xmlns:a="http://schemas.openxmlformats.org/drawingml/2006/main" name="Office 主题">
  <a:themeElements>
    <a:clrScheme name="01.单色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4638A"/>
      </a:accent1>
      <a:accent2>
        <a:srgbClr val="3F3F3F"/>
      </a:accent2>
      <a:accent3>
        <a:srgbClr val="7F7F7F"/>
      </a:accent3>
      <a:accent4>
        <a:srgbClr val="A5A5A5"/>
      </a:accent4>
      <a:accent5>
        <a:srgbClr val="C2C2C2"/>
      </a:accent5>
      <a:accent6>
        <a:srgbClr val="D8D8D8"/>
      </a:accent6>
      <a:hlink>
        <a:srgbClr val="0563C1"/>
      </a:hlink>
      <a:folHlink>
        <a:srgbClr val="954F72"/>
      </a:folHlink>
    </a:clrScheme>
    <a:fontScheme name="思源黑体Normal">
      <a:majorFont>
        <a:latin typeface="思源黑体 CN Normal"/>
        <a:ea typeface="思源黑体 CN Normal"/>
        <a:cs typeface=""/>
      </a:majorFont>
      <a:minorFont>
        <a:latin typeface="思源黑体 CN Normal"/>
        <a:ea typeface="思源黑体 CN Norm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1177</TotalTime>
  <Words>1494</Words>
  <Application>Microsoft Office PowerPoint</Application>
  <PresentationFormat>宽屏</PresentationFormat>
  <Paragraphs>196</Paragraphs>
  <Slides>24</Slides>
  <Notes>23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30" baseType="lpstr">
      <vt:lpstr>思源黑体 CN Heavy</vt:lpstr>
      <vt:lpstr>Arial</vt:lpstr>
      <vt:lpstr>Calibri</vt:lpstr>
      <vt:lpstr>Wingdings</vt:lpstr>
      <vt:lpstr>思源黑体 CN Normal</vt:lpstr>
      <vt:lpstr>Office 主题</vt:lpstr>
      <vt:lpstr>PowerPoint 演示文稿</vt:lpstr>
      <vt:lpstr>PowerPoint 演示文稿</vt:lpstr>
      <vt:lpstr>PowerPoint 演示文稿</vt:lpstr>
      <vt:lpstr>任务步骤</vt:lpstr>
      <vt:lpstr>歌曲元数据处理</vt:lpstr>
      <vt:lpstr>歌词信息处理</vt:lpstr>
      <vt:lpstr>流派信息处理</vt:lpstr>
      <vt:lpstr>用户信息处理</vt:lpstr>
      <vt:lpstr>总处理</vt:lpstr>
      <vt:lpstr>PowerPoint 演示文稿</vt:lpstr>
      <vt:lpstr>任务步骤</vt:lpstr>
      <vt:lpstr>流行度分析</vt:lpstr>
      <vt:lpstr>用户喜好分析</vt:lpstr>
      <vt:lpstr>歌曲时长分布</vt:lpstr>
      <vt:lpstr>歌词词频分析</vt:lpstr>
      <vt:lpstr>流派信息挖掘</vt:lpstr>
      <vt:lpstr>PowerPoint 演示文稿</vt:lpstr>
      <vt:lpstr>设计思想</vt:lpstr>
      <vt:lpstr>情感分析</vt:lpstr>
      <vt:lpstr>PowerPoint 演示文稿</vt:lpstr>
      <vt:lpstr>歌曲流派分类</vt:lpstr>
      <vt:lpstr>PowerPoint 演示文稿</vt:lpstr>
      <vt:lpstr>网页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工作总结4</dc:title>
  <dc:subject>MiGOUppt.taobao.com</dc:subject>
  <dc:creator>米果儿设计工作室</dc:creator>
  <cp:lastModifiedBy>远航 周</cp:lastModifiedBy>
  <cp:revision>186</cp:revision>
  <dcterms:created xsi:type="dcterms:W3CDTF">2016-04-22T15:34:41Z</dcterms:created>
  <dcterms:modified xsi:type="dcterms:W3CDTF">2024-07-21T14:22:40Z</dcterms:modified>
</cp:coreProperties>
</file>